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0.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5.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6.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7.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8.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9.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charts/chartEx1.xml" ContentType="application/vnd.ms-office.chartex+xml"/>
  <Override PartName="/ppt/charts/style13.xml" ContentType="application/vnd.ms-office.chartstyle+xml"/>
  <Override PartName="/ppt/charts/colors13.xml" ContentType="application/vnd.ms-office.chartcolorstyle+xml"/>
  <Override PartName="/ppt/theme/themeOverride27.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28.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9.xml" ContentType="application/vnd.openxmlformats-officedocument.themeOverr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30.xml" ContentType="application/vnd.openxmlformats-officedocument.themeOverr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31.xml" ContentType="application/vnd.openxmlformats-officedocument.themeOverr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notesSlides/notesSlide2.xml" ContentType="application/vnd.openxmlformats-officedocument.presentationml.notesSlide+xml"/>
  <Override PartName="/ppt/theme/themeOverride37.xml" ContentType="application/vnd.openxmlformats-officedocument.themeOverride+xml"/>
  <Override PartName="/ppt/notesSlides/notesSlide3.xml" ContentType="application/vnd.openxmlformats-officedocument.presentationml.notesSlide+xml"/>
  <Override PartName="/ppt/theme/themeOverride3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 id="2147483828" r:id="rId13"/>
    <p:sldMasterId id="2147483852" r:id="rId14"/>
    <p:sldMasterId id="2147483864" r:id="rId15"/>
    <p:sldMasterId id="2147483876" r:id="rId16"/>
    <p:sldMasterId id="2147483888" r:id="rId17"/>
    <p:sldMasterId id="2147483900" r:id="rId18"/>
    <p:sldMasterId id="2147483924" r:id="rId19"/>
    <p:sldMasterId id="2147483936" r:id="rId20"/>
    <p:sldMasterId id="2147483960" r:id="rId21"/>
    <p:sldMasterId id="2147483972" r:id="rId22"/>
    <p:sldMasterId id="2147483984" r:id="rId23"/>
  </p:sldMasterIdLst>
  <p:notesMasterIdLst>
    <p:notesMasterId r:id="rId68"/>
  </p:notesMasterIdLst>
  <p:sldIdLst>
    <p:sldId id="256" r:id="rId24"/>
    <p:sldId id="295" r:id="rId25"/>
    <p:sldId id="280" r:id="rId26"/>
    <p:sldId id="315" r:id="rId27"/>
    <p:sldId id="257" r:id="rId28"/>
    <p:sldId id="305" r:id="rId29"/>
    <p:sldId id="258" r:id="rId30"/>
    <p:sldId id="296" r:id="rId31"/>
    <p:sldId id="259" r:id="rId32"/>
    <p:sldId id="281" r:id="rId33"/>
    <p:sldId id="260" r:id="rId34"/>
    <p:sldId id="262" r:id="rId35"/>
    <p:sldId id="294" r:id="rId36"/>
    <p:sldId id="293" r:id="rId37"/>
    <p:sldId id="302" r:id="rId38"/>
    <p:sldId id="299" r:id="rId39"/>
    <p:sldId id="301" r:id="rId40"/>
    <p:sldId id="300" r:id="rId41"/>
    <p:sldId id="311" r:id="rId42"/>
    <p:sldId id="263" r:id="rId43"/>
    <p:sldId id="307" r:id="rId44"/>
    <p:sldId id="308" r:id="rId45"/>
    <p:sldId id="309" r:id="rId46"/>
    <p:sldId id="310" r:id="rId47"/>
    <p:sldId id="282" r:id="rId48"/>
    <p:sldId id="286" r:id="rId49"/>
    <p:sldId id="291" r:id="rId50"/>
    <p:sldId id="266" r:id="rId51"/>
    <p:sldId id="267" r:id="rId52"/>
    <p:sldId id="268" r:id="rId53"/>
    <p:sldId id="269" r:id="rId54"/>
    <p:sldId id="283" r:id="rId55"/>
    <p:sldId id="270" r:id="rId56"/>
    <p:sldId id="271" r:id="rId57"/>
    <p:sldId id="284" r:id="rId58"/>
    <p:sldId id="285" r:id="rId59"/>
    <p:sldId id="316" r:id="rId60"/>
    <p:sldId id="273" r:id="rId61"/>
    <p:sldId id="297" r:id="rId62"/>
    <p:sldId id="274" r:id="rId63"/>
    <p:sldId id="264" r:id="rId64"/>
    <p:sldId id="314" r:id="rId65"/>
    <p:sldId id="313" r:id="rId66"/>
    <p:sldId id="312" r:id="rId6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69" d="100"/>
          <a:sy n="69" d="100"/>
        </p:scale>
        <p:origin x="64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5" Type="http://schemas.openxmlformats.org/officeDocument/2006/relationships/slideMaster" Target="slideMasters/slideMaster5.xml"/><Relationship Id="rId61" Type="http://schemas.openxmlformats.org/officeDocument/2006/relationships/slide" Target="slides/slide38.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s>
</file>

<file path=ppt/charts/_rels/chart1.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01.%20Janeiro%202024.xlsm"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G:\.shortcut-targets-by-id\13CdWE-fLH7eqR1H4jzxRQd6ge3A_lrh5\1.%20JABOAT&#195;OPREV\1.%20CARTEIRA%20MENSAL%20E%20RELAT&#211;RIOS\CARTEIRAS%20JABOAT&#195;O\2024\Maio%20-%202024%20-%20atualizado.xlsm"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file:///G:\.shortcut-targets-by-id\13CdWE-fLH7eqR1H4jzxRQd6ge3A_lrh5\1.%20JABOAT&#195;OPREV\1.%20CARTEIRA%20MENSAL%20E%20RELAT&#211;RIOS\CARTEIRAS%20JABOAT&#195;O\2024\Maio%20-%202024%20-%20atualizado.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1"/>
          <c:showCatName val="0"/>
          <c:showSerName val="0"/>
          <c:showPercent val="0"/>
          <c:showBubbleSize val="0"/>
          <c:showLeaderLines val="0"/>
        </c:dLbls>
      </c:pie3DChart>
      <c:spPr>
        <a:noFill/>
        <a:ln>
          <a:noFill/>
        </a:ln>
        <a:effectLst/>
      </c:spPr>
    </c:plotArea>
    <c:legend>
      <c:legendPos val="r"/>
      <c:layout>
        <c:manualLayout>
          <c:xMode val="edge"/>
          <c:yMode val="edge"/>
          <c:x val="0.77448990872136869"/>
          <c:y val="0.38317069340691384"/>
          <c:w val="0.21142516811529674"/>
          <c:h val="0.29918567871323776"/>
        </c:manualLayout>
      </c:layout>
      <c:overlay val="0"/>
      <c:spPr>
        <a:noFill/>
        <a:ln>
          <a:noFill/>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r>
              <a:rPr lang="pt-BR"/>
              <a:t>RISCO X RETORNO - Renda Fixa - Multimercado</a:t>
            </a:r>
            <a:r>
              <a:rPr lang="pt-BR" baseline="0"/>
              <a:t> </a:t>
            </a:r>
            <a:r>
              <a:rPr lang="pt-BR"/>
              <a:t>Art. 10°, I: </a:t>
            </a:r>
          </a:p>
          <a:p>
            <a:pPr>
              <a:defRPr/>
            </a:pPr>
            <a:endParaRPr lang="pt-BR"/>
          </a:p>
        </c:rich>
      </c:tx>
      <c:overlay val="0"/>
      <c:spPr>
        <a:noFill/>
        <a:ln>
          <a:noFill/>
        </a:ln>
        <a:effectLst/>
      </c:spPr>
      <c:txPr>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3758027403476177E-2"/>
          <c:y val="0.11163144789952803"/>
          <c:w val="0.86203307100848792"/>
          <c:h val="0.63684161276471052"/>
        </c:manualLayout>
      </c:layout>
      <c:scatterChart>
        <c:scatterStyle val="lineMarker"/>
        <c:varyColors val="0"/>
        <c:ser>
          <c:idx val="2"/>
          <c:order val="0"/>
          <c:tx>
            <c:strRef>
              <c:f>'ANÁLISE DE RISCO'!$B$31</c:f>
              <c:strCache>
                <c:ptCount val="1"/>
                <c:pt idx="0">
                  <c:v>ICATU VANGUARDA IGARATÉ LONG BIASED FI MULTIMERCADO</c:v>
                </c:pt>
              </c:strCache>
            </c:strRef>
          </c:tx>
          <c:spPr>
            <a:ln w="25400" cap="flat" cmpd="sng" algn="ctr">
              <a:noFill/>
              <a:prstDash val="sysDot"/>
              <a:round/>
            </a:ln>
            <a:effectLst/>
          </c:spPr>
          <c:marker>
            <c:symbol val="circle"/>
            <c:size val="1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xVal>
            <c:numRef>
              <c:f>'ANÁLISE DE RISCO'!$J$31</c:f>
              <c:numCache>
                <c:formatCode>0.00%</c:formatCode>
                <c:ptCount val="1"/>
                <c:pt idx="0">
                  <c:v>5.2265771026960381E-2</c:v>
                </c:pt>
              </c:numCache>
            </c:numRef>
          </c:xVal>
          <c:yVal>
            <c:numRef>
              <c:f>'ANÁLISE DE RISCO'!$F$31</c:f>
              <c:numCache>
                <c:formatCode>0.00%</c:formatCode>
                <c:ptCount val="1"/>
                <c:pt idx="0">
                  <c:v>0.11169955551123367</c:v>
                </c:pt>
              </c:numCache>
            </c:numRef>
          </c:yVal>
          <c:smooth val="0"/>
          <c:extLst>
            <c:ext xmlns:c16="http://schemas.microsoft.com/office/drawing/2014/chart" uri="{C3380CC4-5D6E-409C-BE32-E72D297353CC}">
              <c16:uniqueId val="{00000000-A5D3-4DF6-B461-CCA658FC30CD}"/>
            </c:ext>
          </c:extLst>
        </c:ser>
        <c:dLbls>
          <c:showLegendKey val="0"/>
          <c:showVal val="0"/>
          <c:showCatName val="0"/>
          <c:showSerName val="0"/>
          <c:showPercent val="0"/>
          <c:showBubbleSize val="0"/>
        </c:dLbls>
        <c:axId val="1117648272"/>
        <c:axId val="1150314560"/>
        <c:extLst/>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200">
          <a:solidFill>
            <a:sysClr val="windowText" lastClr="000000"/>
          </a:solidFill>
        </a:defRPr>
      </a:pPr>
      <a:endParaRPr lang="pt-B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795896885157144E-2"/>
          <c:y val="5.5653937907353117E-2"/>
          <c:w val="0.93961221915791304"/>
          <c:h val="0.9231441048034934"/>
        </c:manualLayout>
      </c:layout>
      <c:barChart>
        <c:barDir val="bar"/>
        <c:grouping val="clustered"/>
        <c:varyColors val="0"/>
        <c:ser>
          <c:idx val="0"/>
          <c:order val="0"/>
          <c:spPr>
            <a:solidFill>
              <a:schemeClr val="accent1">
                <a:lumMod val="75000"/>
              </a:schemeClr>
            </a:solidFill>
            <a:ln>
              <a:noFill/>
            </a:ln>
            <a:effectLst/>
          </c:spPr>
          <c:invertIfNegative val="0"/>
          <c:dLbls>
            <c:dLbl>
              <c:idx val="11"/>
              <c:layout>
                <c:manualLayout>
                  <c:x val="-3.0859423306707386E-2"/>
                  <c:y val="-3.49344978165938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C4-45A1-9B0B-91065EFF00D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DEMONSTRATIVO'!$B$192:$B$200</c:f>
              <c:strCache>
                <c:ptCount val="9"/>
                <c:pt idx="0">
                  <c:v>IPCA+≧6%</c:v>
                </c:pt>
                <c:pt idx="1">
                  <c:v>CDI</c:v>
                </c:pt>
                <c:pt idx="2">
                  <c:v>IRF-M1</c:v>
                </c:pt>
                <c:pt idx="3">
                  <c:v>IDKA IPCA 2A</c:v>
                </c:pt>
                <c:pt idx="4">
                  <c:v>IMA-B 5+</c:v>
                </c:pt>
                <c:pt idx="5">
                  <c:v>IMA-B 5</c:v>
                </c:pt>
                <c:pt idx="6">
                  <c:v>IMA-B</c:v>
                </c:pt>
                <c:pt idx="7">
                  <c:v>IBOVESPA</c:v>
                </c:pt>
                <c:pt idx="8">
                  <c:v> SMLL</c:v>
                </c:pt>
              </c:strCache>
            </c:strRef>
          </c:cat>
          <c:val>
            <c:numRef>
              <c:f>'QUADRO DEMONSTRATIVO'!$D$192:$D$200</c:f>
              <c:numCache>
                <c:formatCode>0.00%</c:formatCode>
                <c:ptCount val="9"/>
                <c:pt idx="0">
                  <c:v>0.33940656598339869</c:v>
                </c:pt>
                <c:pt idx="1">
                  <c:v>0.17383210341841754</c:v>
                </c:pt>
                <c:pt idx="2">
                  <c:v>0.11227515783374047</c:v>
                </c:pt>
                <c:pt idx="3">
                  <c:v>0.10124121184098643</c:v>
                </c:pt>
                <c:pt idx="4">
                  <c:v>8.5742975736355004E-2</c:v>
                </c:pt>
                <c:pt idx="5">
                  <c:v>7.8794511794458774E-2</c:v>
                </c:pt>
                <c:pt idx="6">
                  <c:v>5.8099985127313264E-2</c:v>
                </c:pt>
                <c:pt idx="7">
                  <c:v>4.2138436133806023E-2</c:v>
                </c:pt>
                <c:pt idx="8">
                  <c:v>8.4690521315236855E-3</c:v>
                </c:pt>
              </c:numCache>
            </c:numRef>
          </c:val>
          <c:extLst>
            <c:ext xmlns:c16="http://schemas.microsoft.com/office/drawing/2014/chart" uri="{C3380CC4-5D6E-409C-BE32-E72D297353CC}">
              <c16:uniqueId val="{00000001-F9C4-45A1-9B0B-91065EFF00D8}"/>
            </c:ext>
          </c:extLst>
        </c:ser>
        <c:dLbls>
          <c:dLblPos val="outEnd"/>
          <c:showLegendKey val="0"/>
          <c:showVal val="1"/>
          <c:showCatName val="0"/>
          <c:showSerName val="0"/>
          <c:showPercent val="0"/>
          <c:showBubbleSize val="0"/>
        </c:dLbls>
        <c:gapWidth val="182"/>
        <c:axId val="226755712"/>
        <c:axId val="226779136"/>
      </c:barChart>
      <c:catAx>
        <c:axId val="226755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pt-BR"/>
          </a:p>
        </c:txPr>
        <c:crossAx val="226779136"/>
        <c:crosses val="autoZero"/>
        <c:auto val="1"/>
        <c:lblAlgn val="ctr"/>
        <c:lblOffset val="100"/>
        <c:noMultiLvlLbl val="0"/>
      </c:catAx>
      <c:valAx>
        <c:axId val="226779136"/>
        <c:scaling>
          <c:orientation val="minMax"/>
        </c:scaling>
        <c:delete val="1"/>
        <c:axPos val="b"/>
        <c:numFmt formatCode="0.00%" sourceLinked="1"/>
        <c:majorTickMark val="none"/>
        <c:minorTickMark val="none"/>
        <c:tickLblPos val="nextTo"/>
        <c:crossAx val="226755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85460305850823E-2"/>
          <c:y val="0.22010398104738446"/>
          <c:w val="0.92453676191637135"/>
          <c:h val="0.77594339853432326"/>
        </c:manualLayout>
      </c:layout>
      <c:barChart>
        <c:barDir val="col"/>
        <c:grouping val="clustered"/>
        <c:varyColors val="0"/>
        <c:ser>
          <c:idx val="0"/>
          <c:order val="0"/>
          <c:tx>
            <c:strRef>
              <c:f>'QUADRO DEMONSTRATIVO'!$D$205</c:f>
              <c:strCache>
                <c:ptCount val="1"/>
                <c:pt idx="0">
                  <c:v>Retorno no mês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9"/>
              <c:pt idx="0">
                <c:v>IDKA IPCA 2A</c:v>
              </c:pt>
              <c:pt idx="1">
                <c:v>IMA-B 5</c:v>
              </c:pt>
              <c:pt idx="2">
                <c:v>IPCA+≧6%</c:v>
              </c:pt>
              <c:pt idx="3">
                <c:v>IRF-M1</c:v>
              </c:pt>
              <c:pt idx="4">
                <c:v>CDI</c:v>
              </c:pt>
              <c:pt idx="5">
                <c:v>IMA-B</c:v>
              </c:pt>
              <c:pt idx="6">
                <c:v>IMA-B 5+</c:v>
              </c:pt>
              <c:pt idx="7">
                <c:v>IBOVESPA</c:v>
              </c:pt>
              <c:pt idx="8">
                <c:v> SMLL</c:v>
              </c:pt>
            </c:strLit>
          </c:cat>
          <c:val>
            <c:numRef>
              <c:f>'QUADRO DEMONSTRATIVO'!$D$206:$D$214</c:f>
              <c:numCache>
                <c:formatCode>0.00%</c:formatCode>
                <c:ptCount val="9"/>
                <c:pt idx="0">
                  <c:v>1.0687037305356917E-2</c:v>
                </c:pt>
                <c:pt idx="1">
                  <c:v>1.0491445784716946E-2</c:v>
                </c:pt>
                <c:pt idx="2">
                  <c:v>9.4899412979476683E-3</c:v>
                </c:pt>
                <c:pt idx="3">
                  <c:v>7.7516949065201679E-3</c:v>
                </c:pt>
                <c:pt idx="4">
                  <c:v>8.3333821157587362E-3</c:v>
                </c:pt>
                <c:pt idx="5">
                  <c:v>1.3294004520702174E-2</c:v>
                </c:pt>
                <c:pt idx="6">
                  <c:v>1.593576535113761E-2</c:v>
                </c:pt>
                <c:pt idx="7">
                  <c:v>-3.0384154148619169E-2</c:v>
                </c:pt>
                <c:pt idx="8">
                  <c:v>-3.3827471250011953E-2</c:v>
                </c:pt>
              </c:numCache>
            </c:numRef>
          </c:val>
          <c:extLst>
            <c:ext xmlns:c16="http://schemas.microsoft.com/office/drawing/2014/chart" uri="{C3380CC4-5D6E-409C-BE32-E72D297353CC}">
              <c16:uniqueId val="{00000000-9434-4E97-A02D-38F1B2A203E9}"/>
            </c:ext>
          </c:extLst>
        </c:ser>
        <c:ser>
          <c:idx val="1"/>
          <c:order val="1"/>
          <c:tx>
            <c:strRef>
              <c:f>'QUADRO DEMONSTRATIVO'!$E$205</c:f>
              <c:strCache>
                <c:ptCount val="1"/>
                <c:pt idx="0">
                  <c:v>Retorno no ano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DEMONSTRATIVO'!$E$206:$E$214</c:f>
              <c:numCache>
                <c:formatCode>0.00%</c:formatCode>
                <c:ptCount val="9"/>
                <c:pt idx="0">
                  <c:v>3.0275924437342061E-2</c:v>
                </c:pt>
                <c:pt idx="1">
                  <c:v>2.917311288475366E-2</c:v>
                </c:pt>
                <c:pt idx="2">
                  <c:v>4.7582791438993244E-2</c:v>
                </c:pt>
                <c:pt idx="3">
                  <c:v>3.8505784864554915E-2</c:v>
                </c:pt>
                <c:pt idx="4">
                  <c:v>4.3982546907579412E-2</c:v>
                </c:pt>
                <c:pt idx="5">
                  <c:v>-1.3160696713143683E-3</c:v>
                </c:pt>
                <c:pt idx="6">
                  <c:v>-2.8533274011211862E-2</c:v>
                </c:pt>
                <c:pt idx="7">
                  <c:v>-9.0078089065533495E-2</c:v>
                </c:pt>
                <c:pt idx="8">
                  <c:v>-0.14520310414878157</c:v>
                </c:pt>
              </c:numCache>
            </c:numRef>
          </c:val>
          <c:extLst>
            <c:ext xmlns:c16="http://schemas.microsoft.com/office/drawing/2014/chart" uri="{C3380CC4-5D6E-409C-BE32-E72D297353CC}">
              <c16:uniqueId val="{00000001-9434-4E97-A02D-38F1B2A203E9}"/>
            </c:ext>
          </c:extLst>
        </c:ser>
        <c:dLbls>
          <c:dLblPos val="outEnd"/>
          <c:showLegendKey val="0"/>
          <c:showVal val="1"/>
          <c:showCatName val="0"/>
          <c:showSerName val="0"/>
          <c:showPercent val="0"/>
          <c:showBubbleSize val="0"/>
        </c:dLbls>
        <c:gapWidth val="219"/>
        <c:overlap val="-27"/>
        <c:axId val="1718619423"/>
        <c:axId val="1706261951"/>
      </c:barChart>
      <c:catAx>
        <c:axId val="1718619423"/>
        <c:scaling>
          <c:orientation val="minMax"/>
        </c:scaling>
        <c:delete val="0"/>
        <c:axPos val="b"/>
        <c:numFmt formatCode="General"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pt-BR"/>
          </a:p>
        </c:txPr>
        <c:crossAx val="1706261951"/>
        <c:crosses val="autoZero"/>
        <c:auto val="0"/>
        <c:lblAlgn val="ctr"/>
        <c:lblOffset val="100"/>
        <c:noMultiLvlLbl val="0"/>
      </c:catAx>
      <c:valAx>
        <c:axId val="1706261951"/>
        <c:scaling>
          <c:orientation val="minMax"/>
        </c:scaling>
        <c:delete val="1"/>
        <c:axPos val="l"/>
        <c:numFmt formatCode="0.00%" sourceLinked="1"/>
        <c:majorTickMark val="out"/>
        <c:minorTickMark val="none"/>
        <c:tickLblPos val="nextTo"/>
        <c:crossAx val="1718619423"/>
        <c:crosses val="autoZero"/>
        <c:crossBetween val="between"/>
      </c:valAx>
      <c:spPr>
        <a:noFill/>
        <a:ln>
          <a:noFill/>
        </a:ln>
        <a:effectLst/>
      </c:spPr>
    </c:plotArea>
    <c:legend>
      <c:legendPos val="l"/>
      <c:layout>
        <c:manualLayout>
          <c:xMode val="edge"/>
          <c:yMode val="edge"/>
          <c:x val="9.3379810381758171E-3"/>
          <c:y val="0.60957773602738474"/>
          <c:w val="0.1261287749015243"/>
          <c:h val="0.341164875430105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pt-B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47653576371772E-3"/>
          <c:y val="0.12411901552068785"/>
          <c:w val="0.98455598455598459"/>
          <c:h val="0.75739972449114601"/>
        </c:manualLayout>
      </c:layout>
      <c:barChart>
        <c:barDir val="col"/>
        <c:grouping val="clustered"/>
        <c:varyColors val="0"/>
        <c:ser>
          <c:idx val="0"/>
          <c:order val="0"/>
          <c:tx>
            <c:strRef>
              <c:f>'QUADRO DEMONSTRATIVO'!$B$74</c:f>
              <c:strCache>
                <c:ptCount val="1"/>
                <c:pt idx="0">
                  <c:v>Renda Fixa</c:v>
                </c:pt>
              </c:strCache>
            </c:strRef>
          </c:tx>
          <c:spPr>
            <a:solidFill>
              <a:schemeClr val="tx1">
                <a:lumMod val="50000"/>
                <a:lumOff val="50000"/>
              </a:schemeClr>
            </a:solidFill>
            <a:ln>
              <a:noFill/>
            </a:ln>
            <a:effectLst/>
          </c:spPr>
          <c:invertIfNegative val="0"/>
          <c:dLbls>
            <c:dLbl>
              <c:idx val="1"/>
              <c:layout>
                <c:manualLayout>
                  <c:x val="-6.2015503875968991E-3"/>
                  <c:y val="-2.0066887518301161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9F25-4064-A80A-116004011EB6}"/>
                </c:ext>
              </c:extLst>
            </c:dLbl>
            <c:dLbl>
              <c:idx val="2"/>
              <c:layout>
                <c:manualLayout>
                  <c:x val="-6.1855670103092781E-3"/>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9F25-4064-A80A-116004011EB6}"/>
                </c:ext>
              </c:extLst>
            </c:dLbl>
            <c:dLbl>
              <c:idx val="3"/>
              <c:layout>
                <c:manualLayout>
                  <c:x val="-1.1340206185567086E-2"/>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2-9F25-4064-A80A-116004011EB6}"/>
                </c:ext>
              </c:extLst>
            </c:dLbl>
            <c:dLbl>
              <c:idx val="4"/>
              <c:layout>
                <c:manualLayout>
                  <c:x val="-4.1237113402061857E-3"/>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3-9F25-4064-A80A-116004011EB6}"/>
                </c:ext>
              </c:extLst>
            </c:dLbl>
            <c:dLbl>
              <c:idx val="5"/>
              <c:layout>
                <c:manualLayout>
                  <c:x val="-4.9440845724319912E-3"/>
                  <c:y val="7.619047619047619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9F25-4064-A80A-116004011EB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DEMONSTRATIVO'!$C$73:$G$73</c:f>
              <c:strCache>
                <c:ptCount val="5"/>
                <c:pt idx="0">
                  <c:v>Jan</c:v>
                </c:pt>
                <c:pt idx="1">
                  <c:v>Fev</c:v>
                </c:pt>
                <c:pt idx="2">
                  <c:v>Mar</c:v>
                </c:pt>
                <c:pt idx="3">
                  <c:v>Abr</c:v>
                </c:pt>
                <c:pt idx="4">
                  <c:v>Mai</c:v>
                </c:pt>
              </c:strCache>
              <c:extLst/>
            </c:strRef>
          </c:cat>
          <c:val>
            <c:numRef>
              <c:f>'QUADRO DEMONSTRATIVO'!$C$74:$G$74</c:f>
              <c:numCache>
                <c:formatCode>0.00%</c:formatCode>
                <c:ptCount val="5"/>
                <c:pt idx="0">
                  <c:v>6.0151309846166482E-3</c:v>
                </c:pt>
                <c:pt idx="1">
                  <c:v>7.8241226481216408E-3</c:v>
                </c:pt>
                <c:pt idx="2">
                  <c:v>7.1116477540346763E-3</c:v>
                </c:pt>
                <c:pt idx="3">
                  <c:v>1.3001659239374767E-3</c:v>
                </c:pt>
                <c:pt idx="4">
                  <c:v>9.577897886160135E-3</c:v>
                </c:pt>
              </c:numCache>
              <c:extLst/>
            </c:numRef>
          </c:val>
          <c:extLst>
            <c:ext xmlns:c16="http://schemas.microsoft.com/office/drawing/2014/chart" uri="{C3380CC4-5D6E-409C-BE32-E72D297353CC}">
              <c16:uniqueId val="{00000005-9F25-4064-A80A-116004011EB6}"/>
            </c:ext>
          </c:extLst>
        </c:ser>
        <c:ser>
          <c:idx val="1"/>
          <c:order val="1"/>
          <c:tx>
            <c:strRef>
              <c:f>'QUADRO DEMONSTRATIVO'!$B$75</c:f>
              <c:strCache>
                <c:ptCount val="1"/>
                <c:pt idx="0">
                  <c:v>Renda Variável</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DEMONSTRATIVO'!$C$73:$G$73</c:f>
              <c:strCache>
                <c:ptCount val="5"/>
                <c:pt idx="0">
                  <c:v>Jan</c:v>
                </c:pt>
                <c:pt idx="1">
                  <c:v>Fev</c:v>
                </c:pt>
                <c:pt idx="2">
                  <c:v>Mar</c:v>
                </c:pt>
                <c:pt idx="3">
                  <c:v>Abr</c:v>
                </c:pt>
                <c:pt idx="4">
                  <c:v>Mai</c:v>
                </c:pt>
              </c:strCache>
              <c:extLst/>
            </c:strRef>
          </c:cat>
          <c:val>
            <c:numRef>
              <c:f>'QUADRO DEMONSTRATIVO'!$C$75:$G$75</c:f>
              <c:numCache>
                <c:formatCode>0.00%</c:formatCode>
                <c:ptCount val="5"/>
                <c:pt idx="0">
                  <c:v>-4.6456076091597277E-2</c:v>
                </c:pt>
                <c:pt idx="1">
                  <c:v>1.5669494111608777E-2</c:v>
                </c:pt>
                <c:pt idx="2">
                  <c:v>4.2391740135339891E-3</c:v>
                </c:pt>
                <c:pt idx="3">
                  <c:v>-3.8841682916208077E-2</c:v>
                </c:pt>
                <c:pt idx="4">
                  <c:v>-3.0840673232434477E-2</c:v>
                </c:pt>
              </c:numCache>
              <c:extLst/>
            </c:numRef>
          </c:val>
          <c:extLst>
            <c:ext xmlns:c16="http://schemas.microsoft.com/office/drawing/2014/chart" uri="{C3380CC4-5D6E-409C-BE32-E72D297353CC}">
              <c16:uniqueId val="{00000006-9F25-4064-A80A-116004011EB6}"/>
            </c:ext>
          </c:extLst>
        </c:ser>
        <c:ser>
          <c:idx val="2"/>
          <c:order val="2"/>
          <c:tx>
            <c:strRef>
              <c:f>'QUADRO DEMONSTRATIVO'!$B$76</c:f>
              <c:strCache>
                <c:ptCount val="1"/>
                <c:pt idx="0">
                  <c:v>Fundos Estruturados</c:v>
                </c:pt>
              </c:strCache>
            </c:strRef>
          </c:tx>
          <c:spPr>
            <a:solidFill>
              <a:schemeClr val="accent1">
                <a:lumMod val="75000"/>
              </a:schemeClr>
            </a:solidFill>
            <a:ln>
              <a:noFill/>
            </a:ln>
            <a:effectLst/>
          </c:spPr>
          <c:invertIfNegative val="0"/>
          <c:dLbls>
            <c:dLbl>
              <c:idx val="0"/>
              <c:layout>
                <c:manualLayout>
                  <c:x val="-6.2015503875968991E-3"/>
                  <c:y val="-4.01337750366026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25-4064-A80A-116004011EB6}"/>
                </c:ext>
              </c:extLst>
            </c:dLbl>
            <c:dLbl>
              <c:idx val="1"/>
              <c:layout>
                <c:manualLayout>
                  <c:x val="-7.2510936132983376E-3"/>
                  <c:y val="-4.0133775036602683E-3"/>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9F25-4064-A80A-116004011EB6}"/>
                </c:ext>
              </c:extLst>
            </c:dLbl>
            <c:dLbl>
              <c:idx val="2"/>
              <c:layout>
                <c:manualLayout>
                  <c:x val="1.0309278350515464E-2"/>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9F25-4064-A80A-116004011EB6}"/>
                </c:ext>
              </c:extLst>
            </c:dLbl>
            <c:dLbl>
              <c:idx val="3"/>
              <c:layout>
                <c:manualLayout>
                  <c:x val="5.1546391752576564E-3"/>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9F25-4064-A80A-116004011EB6}"/>
                </c:ext>
              </c:extLst>
            </c:dLbl>
            <c:dLbl>
              <c:idx val="4"/>
              <c:layout>
                <c:manualLayout>
                  <c:x val="5.1546391752577319E-3"/>
                  <c:y val="0"/>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9F25-4064-A80A-116004011EB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DEMONSTRATIVO'!$C$73:$G$73</c:f>
              <c:strCache>
                <c:ptCount val="5"/>
                <c:pt idx="0">
                  <c:v>Jan</c:v>
                </c:pt>
                <c:pt idx="1">
                  <c:v>Fev</c:v>
                </c:pt>
                <c:pt idx="2">
                  <c:v>Mar</c:v>
                </c:pt>
                <c:pt idx="3">
                  <c:v>Abr</c:v>
                </c:pt>
                <c:pt idx="4">
                  <c:v>Mai</c:v>
                </c:pt>
              </c:strCache>
              <c:extLst/>
            </c:strRef>
          </c:cat>
          <c:val>
            <c:numRef>
              <c:f>'QUADRO DEMONSTRATIVO'!$C$76:$G$76</c:f>
              <c:numCache>
                <c:formatCode>0.00%</c:formatCode>
                <c:ptCount val="5"/>
                <c:pt idx="0">
                  <c:v>-9.6935188051232545E-3</c:v>
                </c:pt>
                <c:pt idx="1">
                  <c:v>8.8902989906986443E-3</c:v>
                </c:pt>
                <c:pt idx="2">
                  <c:v>1.3272659093348039E-2</c:v>
                </c:pt>
                <c:pt idx="3">
                  <c:v>-1.5220830547517902E-2</c:v>
                </c:pt>
                <c:pt idx="4">
                  <c:v>2.5103758721923912E-3</c:v>
                </c:pt>
              </c:numCache>
              <c:extLst/>
            </c:numRef>
          </c:val>
          <c:extLst>
            <c:ext xmlns:c16="http://schemas.microsoft.com/office/drawing/2014/chart" uri="{C3380CC4-5D6E-409C-BE32-E72D297353CC}">
              <c16:uniqueId val="{0000000C-9F25-4064-A80A-116004011EB6}"/>
            </c:ext>
          </c:extLst>
        </c:ser>
        <c:ser>
          <c:idx val="3"/>
          <c:order val="3"/>
          <c:tx>
            <c:strRef>
              <c:f>'QUADRO DEMONSTRATIVO'!$B$77</c:f>
              <c:strCache>
                <c:ptCount val="1"/>
                <c:pt idx="0">
                  <c:v>Fundos Imobiliários</c:v>
                </c:pt>
              </c:strCache>
            </c:strRef>
          </c:tx>
          <c:spPr>
            <a:solidFill>
              <a:schemeClr val="accent6">
                <a:lumMod val="50000"/>
              </a:schemeClr>
            </a:solidFill>
            <a:ln>
              <a:noFill/>
            </a:ln>
            <a:effectLst/>
          </c:spPr>
          <c:invertIfNegative val="0"/>
          <c:dLbls>
            <c:dLbl>
              <c:idx val="1"/>
              <c:layout>
                <c:manualLayout>
                  <c:x val="-4.0643478911064693E-3"/>
                  <c:y val="-1.6755973811116622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D-9F25-4064-A80A-116004011EB6}"/>
                </c:ext>
              </c:extLst>
            </c:dLbl>
            <c:dLbl>
              <c:idx val="4"/>
              <c:layout>
                <c:manualLayout>
                  <c:x val="8.2687338501291983E-3"/>
                  <c:y val="1.6053510014640927E-2"/>
                </c:manualLayout>
              </c:layout>
              <c:dLblPos val="outEnd"/>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9F25-4064-A80A-116004011EB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DEMONSTRATIVO'!$C$73:$G$73</c:f>
              <c:strCache>
                <c:ptCount val="5"/>
                <c:pt idx="0">
                  <c:v>Jan</c:v>
                </c:pt>
                <c:pt idx="1">
                  <c:v>Fev</c:v>
                </c:pt>
                <c:pt idx="2">
                  <c:v>Mar</c:v>
                </c:pt>
                <c:pt idx="3">
                  <c:v>Abr</c:v>
                </c:pt>
                <c:pt idx="4">
                  <c:v>Mai</c:v>
                </c:pt>
              </c:strCache>
              <c:extLst/>
            </c:strRef>
          </c:cat>
          <c:val>
            <c:numRef>
              <c:f>'QUADRO DEMONSTRATIVO'!$C$77:$G$77</c:f>
              <c:numCache>
                <c:formatCode>0.00%</c:formatCode>
                <c:ptCount val="5"/>
                <c:pt idx="0">
                  <c:v>1.3941427248394119E-3</c:v>
                </c:pt>
                <c:pt idx="1">
                  <c:v>2.7527634168757881E-4</c:v>
                </c:pt>
                <c:pt idx="2">
                  <c:v>1.0382474482243932E-4</c:v>
                </c:pt>
                <c:pt idx="3">
                  <c:v>1.0131065600795096E-3</c:v>
                </c:pt>
                <c:pt idx="4">
                  <c:v>4.8275362472115582E-4</c:v>
                </c:pt>
              </c:numCache>
              <c:extLst/>
            </c:numRef>
          </c:val>
          <c:extLst>
            <c:ext xmlns:c16="http://schemas.microsoft.com/office/drawing/2014/chart" uri="{C3380CC4-5D6E-409C-BE32-E72D297353CC}">
              <c16:uniqueId val="{0000000F-9F25-4064-A80A-116004011EB6}"/>
            </c:ext>
          </c:extLst>
        </c:ser>
        <c:ser>
          <c:idx val="4"/>
          <c:order val="4"/>
          <c:tx>
            <c:strRef>
              <c:f>'QUADRO DEMONSTRATIVO'!$B$78</c:f>
              <c:strCache>
                <c:ptCount val="1"/>
                <c:pt idx="0">
                  <c:v>Fundo Capitalizado - JaboatãoPREV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DEMONSTRATIVO'!$C$73:$G$73</c:f>
              <c:strCache>
                <c:ptCount val="5"/>
                <c:pt idx="0">
                  <c:v>Jan</c:v>
                </c:pt>
                <c:pt idx="1">
                  <c:v>Fev</c:v>
                </c:pt>
                <c:pt idx="2">
                  <c:v>Mar</c:v>
                </c:pt>
                <c:pt idx="3">
                  <c:v>Abr</c:v>
                </c:pt>
                <c:pt idx="4">
                  <c:v>Mai</c:v>
                </c:pt>
              </c:strCache>
              <c:extLst/>
            </c:strRef>
          </c:cat>
          <c:val>
            <c:numRef>
              <c:f>'QUADRO DEMONSTRATIVO'!$C$78:$G$78</c:f>
              <c:numCache>
                <c:formatCode>0.00%</c:formatCode>
                <c:ptCount val="5"/>
                <c:pt idx="0">
                  <c:v>2.8233526790802333E-3</c:v>
                </c:pt>
                <c:pt idx="1">
                  <c:v>8.2787327586875195E-3</c:v>
                </c:pt>
                <c:pt idx="2">
                  <c:v>7.0441841292240683E-3</c:v>
                </c:pt>
                <c:pt idx="3">
                  <c:v>-1.21275577237095E-3</c:v>
                </c:pt>
                <c:pt idx="4">
                  <c:v>7.3062282287264992E-3</c:v>
                </c:pt>
              </c:numCache>
              <c:extLst/>
            </c:numRef>
          </c:val>
          <c:extLst>
            <c:ext xmlns:c16="http://schemas.microsoft.com/office/drawing/2014/chart" uri="{C3380CC4-5D6E-409C-BE32-E72D297353CC}">
              <c16:uniqueId val="{00000010-9F25-4064-A80A-116004011EB6}"/>
            </c:ext>
          </c:extLst>
        </c:ser>
        <c:ser>
          <c:idx val="5"/>
          <c:order val="5"/>
          <c:tx>
            <c:strRef>
              <c:f>'QUADRO DEMONSTRATIVO'!$B$80</c:f>
              <c:strCache>
                <c:ptCount val="1"/>
                <c:pt idx="0">
                  <c:v>Meta Atuarial - IPCA + 4,99%a.a.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DEMONSTRATIVO'!$C$73:$G$73</c:f>
              <c:strCache>
                <c:ptCount val="5"/>
                <c:pt idx="0">
                  <c:v>Jan</c:v>
                </c:pt>
                <c:pt idx="1">
                  <c:v>Fev</c:v>
                </c:pt>
                <c:pt idx="2">
                  <c:v>Mar</c:v>
                </c:pt>
                <c:pt idx="3">
                  <c:v>Abr</c:v>
                </c:pt>
                <c:pt idx="4">
                  <c:v>Mai</c:v>
                </c:pt>
              </c:strCache>
              <c:extLst/>
            </c:strRef>
          </c:cat>
          <c:val>
            <c:numRef>
              <c:f>'QUADRO DEMONSTRATIVO'!$C$80:$G$80</c:f>
              <c:numCache>
                <c:formatCode>0.00%</c:formatCode>
                <c:ptCount val="5"/>
                <c:pt idx="0">
                  <c:v>8.4780856845732E-3</c:v>
                </c:pt>
                <c:pt idx="1">
                  <c:v>1.2008719478877383E-2</c:v>
                </c:pt>
                <c:pt idx="2">
                  <c:v>5.4783492497756303E-3</c:v>
                </c:pt>
                <c:pt idx="3">
                  <c:v>8.0763816074265193E-3</c:v>
                </c:pt>
                <c:pt idx="4">
                  <c:v>8.6848589046584195E-3</c:v>
                </c:pt>
              </c:numCache>
              <c:extLst/>
            </c:numRef>
          </c:val>
          <c:extLst>
            <c:ext xmlns:c16="http://schemas.microsoft.com/office/drawing/2014/chart" uri="{C3380CC4-5D6E-409C-BE32-E72D297353CC}">
              <c16:uniqueId val="{00000011-9F25-4064-A80A-116004011EB6}"/>
            </c:ext>
          </c:extLst>
        </c:ser>
        <c:dLbls>
          <c:dLblPos val="outEnd"/>
          <c:showLegendKey val="0"/>
          <c:showVal val="1"/>
          <c:showCatName val="0"/>
          <c:showSerName val="0"/>
          <c:showPercent val="0"/>
          <c:showBubbleSize val="0"/>
        </c:dLbls>
        <c:gapWidth val="150"/>
        <c:axId val="227163520"/>
        <c:axId val="227185792"/>
      </c:barChart>
      <c:catAx>
        <c:axId val="227163520"/>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crossAx val="227185792"/>
        <c:crosses val="autoZero"/>
        <c:auto val="0"/>
        <c:lblAlgn val="ctr"/>
        <c:lblOffset val="100"/>
        <c:noMultiLvlLbl val="1"/>
      </c:catAx>
      <c:valAx>
        <c:axId val="227185792"/>
        <c:scaling>
          <c:orientation val="minMax"/>
        </c:scaling>
        <c:delete val="1"/>
        <c:axPos val="l"/>
        <c:numFmt formatCode="0.00%" sourceLinked="1"/>
        <c:majorTickMark val="out"/>
        <c:minorTickMark val="none"/>
        <c:tickLblPos val="nextTo"/>
        <c:crossAx val="227163520"/>
        <c:crosses val="autoZero"/>
        <c:crossBetween val="between"/>
      </c:valAx>
      <c:spPr>
        <a:noFill/>
        <a:ln>
          <a:noFill/>
        </a:ln>
        <a:effectLst/>
      </c:spPr>
    </c:plotArea>
    <c:legend>
      <c:legendPos val="b"/>
      <c:layout>
        <c:manualLayout>
          <c:xMode val="edge"/>
          <c:yMode val="edge"/>
          <c:x val="0.20493598812990821"/>
          <c:y val="0.93421165658431682"/>
          <c:w val="0.59012797183137189"/>
          <c:h val="6.5788343415683195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48780144832157E-3"/>
          <c:y val="6.9113500760637367E-2"/>
          <c:w val="0.98491551690674151"/>
          <c:h val="0.71311551965095277"/>
        </c:manualLayout>
      </c:layout>
      <c:lineChart>
        <c:grouping val="standard"/>
        <c:varyColors val="0"/>
        <c:ser>
          <c:idx val="0"/>
          <c:order val="0"/>
          <c:tx>
            <c:strRef>
              <c:f>'QUADRO DEMONSTRATIVO'!$B$79</c:f>
              <c:strCache>
                <c:ptCount val="1"/>
                <c:pt idx="0">
                  <c:v>Fundo Capitalizado - JaboatãoPREV</c:v>
                </c:pt>
              </c:strCache>
            </c:strRef>
          </c:tx>
          <c:spPr>
            <a:ln w="19050" cap="rnd" cmpd="sng" algn="ctr">
              <a:solidFill>
                <a:schemeClr val="accent1">
                  <a:shade val="95000"/>
                  <a:satMod val="105000"/>
                </a:schemeClr>
              </a:solidFill>
              <a:round/>
            </a:ln>
            <a:effectLst/>
          </c:spPr>
          <c:marker>
            <c:symbol val="circle"/>
            <c:size val="17"/>
            <c:spPr>
              <a:solidFill>
                <a:schemeClr val="tx2"/>
              </a:solidFill>
              <a:ln>
                <a:noFill/>
              </a:ln>
              <a:effectLst/>
            </c:spPr>
          </c:marker>
          <c:dLbls>
            <c:dLbl>
              <c:idx val="0"/>
              <c:layout>
                <c:manualLayout>
                  <c:x val="-2.7426332896834031E-3"/>
                  <c:y val="-9.090909090909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1EC-4851-A380-CDD5B92166A5}"/>
                </c:ext>
              </c:extLst>
            </c:dLbl>
            <c:dLbl>
              <c:idx val="3"/>
              <c:layout>
                <c:manualLayout>
                  <c:x val="0"/>
                  <c:y val="-8.6580086580086684E-3"/>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1-F1EC-4851-A380-CDD5B92166A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lumMod val="7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DEMONSTRATIVO'!$C$73:$G$73</c:f>
              <c:strCache>
                <c:ptCount val="5"/>
                <c:pt idx="0">
                  <c:v>Jan</c:v>
                </c:pt>
                <c:pt idx="1">
                  <c:v>Fev</c:v>
                </c:pt>
                <c:pt idx="2">
                  <c:v>Mar</c:v>
                </c:pt>
                <c:pt idx="3">
                  <c:v>Abr</c:v>
                </c:pt>
                <c:pt idx="4">
                  <c:v>Mai</c:v>
                </c:pt>
              </c:strCache>
              <c:extLst/>
            </c:strRef>
          </c:cat>
          <c:val>
            <c:numRef>
              <c:f>'QUADRO DEMONSTRATIVO'!$C$79:$G$79</c:f>
              <c:numCache>
                <c:formatCode>0.00%</c:formatCode>
                <c:ptCount val="5"/>
                <c:pt idx="0">
                  <c:v>2.8233526790801822E-3</c:v>
                </c:pt>
                <c:pt idx="1">
                  <c:v>1.1125459220081346E-2</c:v>
                </c:pt>
                <c:pt idx="2">
                  <c:v>1.8248013132573959E-2</c:v>
                </c:pt>
                <c:pt idx="3">
                  <c:v>1.7013126976942239E-2</c:v>
                </c:pt>
                <c:pt idx="4">
                  <c:v>2.4443656994246554E-2</c:v>
                </c:pt>
              </c:numCache>
              <c:extLst/>
            </c:numRef>
          </c:val>
          <c:smooth val="0"/>
          <c:extLst>
            <c:ext xmlns:c16="http://schemas.microsoft.com/office/drawing/2014/chart" uri="{C3380CC4-5D6E-409C-BE32-E72D297353CC}">
              <c16:uniqueId val="{00000002-F1EC-4851-A380-CDD5B92166A5}"/>
            </c:ext>
          </c:extLst>
        </c:ser>
        <c:ser>
          <c:idx val="1"/>
          <c:order val="1"/>
          <c:tx>
            <c:strRef>
              <c:f>'QUADRO DEMONSTRATIVO'!$B$81</c:f>
              <c:strCache>
                <c:ptCount val="1"/>
                <c:pt idx="0">
                  <c:v>Meta Atuarial - IPCA + 4,99%a.a.</c:v>
                </c:pt>
              </c:strCache>
            </c:strRef>
          </c:tx>
          <c:spPr>
            <a:ln w="19050" cap="rnd" cmpd="sng" algn="ctr">
              <a:solidFill>
                <a:schemeClr val="accent2">
                  <a:shade val="95000"/>
                  <a:satMod val="105000"/>
                </a:schemeClr>
              </a:solidFill>
              <a:round/>
            </a:ln>
            <a:effectLst/>
          </c:spPr>
          <c:marker>
            <c:symbol val="circle"/>
            <c:size val="17"/>
            <c:spPr>
              <a:solidFill>
                <a:schemeClr val="accent2"/>
              </a:solidFill>
              <a:ln>
                <a:noFill/>
              </a:ln>
              <a:effectLst/>
            </c:spPr>
          </c:marker>
          <c:dLbls>
            <c:dLbl>
              <c:idx val="0"/>
              <c:layout>
                <c:manualLayout>
                  <c:x val="-1.3713166448417267E-3"/>
                  <c:y val="-0.108225108225108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1EC-4851-A380-CDD5B92166A5}"/>
                </c:ext>
              </c:extLst>
            </c:dLbl>
            <c:dLbl>
              <c:idx val="3"/>
              <c:layout>
                <c:manualLayout>
                  <c:x val="0"/>
                  <c:y val="1.7316017316017316E-2"/>
                </c:manualLayout>
              </c:layout>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4-F1EC-4851-A380-CDD5B92166A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6">
                        <a:lumMod val="50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'QUADRO DEMONSTRATIVO'!$C$73:$G$73</c:f>
              <c:strCache>
                <c:ptCount val="5"/>
                <c:pt idx="0">
                  <c:v>Jan</c:v>
                </c:pt>
                <c:pt idx="1">
                  <c:v>Fev</c:v>
                </c:pt>
                <c:pt idx="2">
                  <c:v>Mar</c:v>
                </c:pt>
                <c:pt idx="3">
                  <c:v>Abr</c:v>
                </c:pt>
                <c:pt idx="4">
                  <c:v>Mai</c:v>
                </c:pt>
              </c:strCache>
              <c:extLst/>
            </c:strRef>
          </c:cat>
          <c:val>
            <c:numRef>
              <c:f>'QUADRO DEMONSTRATIVO'!$C$81:$G$81</c:f>
              <c:numCache>
                <c:formatCode>0.00%</c:formatCode>
                <c:ptCount val="5"/>
                <c:pt idx="0">
                  <c:v>8.4780856845732E-3</c:v>
                </c:pt>
                <c:pt idx="1">
                  <c:v>2.058861611615459E-2</c:v>
                </c:pt>
                <c:pt idx="2">
                  <c:v>2.6179756995584169E-2</c:v>
                </c:pt>
                <c:pt idx="3">
                  <c:v>3.4467576310896808E-2</c:v>
                </c:pt>
                <c:pt idx="4">
                  <c:v>4.3451781252600963E-2</c:v>
                </c:pt>
              </c:numCache>
              <c:extLst/>
            </c:numRef>
          </c:val>
          <c:smooth val="0"/>
          <c:extLst>
            <c:ext xmlns:c16="http://schemas.microsoft.com/office/drawing/2014/chart" uri="{C3380CC4-5D6E-409C-BE32-E72D297353CC}">
              <c16:uniqueId val="{00000005-F1EC-4851-A380-CDD5B92166A5}"/>
            </c:ext>
          </c:extLst>
        </c:ser>
        <c:dLbls>
          <c:dLblPos val="ctr"/>
          <c:showLegendKey val="0"/>
          <c:showVal val="1"/>
          <c:showCatName val="0"/>
          <c:showSerName val="0"/>
          <c:showPercent val="0"/>
          <c:showBubbleSize val="0"/>
        </c:dLbls>
        <c:marker val="1"/>
        <c:smooth val="0"/>
        <c:axId val="227961088"/>
        <c:axId val="227966976"/>
      </c:lineChart>
      <c:catAx>
        <c:axId val="227961088"/>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pt-BR"/>
          </a:p>
        </c:txPr>
        <c:crossAx val="227966976"/>
        <c:crosses val="autoZero"/>
        <c:auto val="1"/>
        <c:lblAlgn val="ctr"/>
        <c:lblOffset val="100"/>
        <c:noMultiLvlLbl val="0"/>
      </c:catAx>
      <c:valAx>
        <c:axId val="227966976"/>
        <c:scaling>
          <c:orientation val="minMax"/>
        </c:scaling>
        <c:delete val="1"/>
        <c:axPos val="l"/>
        <c:numFmt formatCode="0.00%" sourceLinked="1"/>
        <c:majorTickMark val="out"/>
        <c:minorTickMark val="none"/>
        <c:tickLblPos val="nextTo"/>
        <c:crossAx val="227961088"/>
        <c:crosses val="autoZero"/>
        <c:crossBetween val="between"/>
        <c:majorUnit val="1.0000000000000002E-3"/>
        <c:minorUnit val="1.8354027230202248E-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pt-B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4264750758027094E-2"/>
          <c:y val="6.6013778878847448E-2"/>
          <c:w val="0.69534325969042599"/>
          <c:h val="0.89751550288929982"/>
        </c:manualLayout>
      </c:layout>
      <c:barChart>
        <c:barDir val="col"/>
        <c:grouping val="clustered"/>
        <c:varyColors val="0"/>
        <c:ser>
          <c:idx val="0"/>
          <c:order val="0"/>
          <c:tx>
            <c:strRef>
              <c:f>'QUADRO DEMONSTRATIVO'!$B$85</c:f>
              <c:strCache>
                <c:ptCount val="1"/>
                <c:pt idx="0">
                  <c:v>Renda Fixa</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DEMONSTRATIVO'!$D$85</c:f>
              <c:numCache>
                <c:formatCode>0.00%</c:formatCode>
                <c:ptCount val="1"/>
                <c:pt idx="0">
                  <c:v>3.2216989940255569E-2</c:v>
                </c:pt>
              </c:numCache>
            </c:numRef>
          </c:val>
          <c:extLst>
            <c:ext xmlns:c16="http://schemas.microsoft.com/office/drawing/2014/chart" uri="{C3380CC4-5D6E-409C-BE32-E72D297353CC}">
              <c16:uniqueId val="{00000000-885A-4DAB-8488-3F7890C420C1}"/>
            </c:ext>
          </c:extLst>
        </c:ser>
        <c:ser>
          <c:idx val="1"/>
          <c:order val="1"/>
          <c:tx>
            <c:strRef>
              <c:f>'QUADRO DEMONSTRATIVO'!$B$86</c:f>
              <c:strCache>
                <c:ptCount val="1"/>
                <c:pt idx="0">
                  <c:v>Renda Variável</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DEMONSTRATIVO'!$D$86</c:f>
              <c:numCache>
                <c:formatCode>0.00%</c:formatCode>
                <c:ptCount val="1"/>
                <c:pt idx="0">
                  <c:v>-9.4016312520895484E-2</c:v>
                </c:pt>
              </c:numCache>
            </c:numRef>
          </c:val>
          <c:extLst>
            <c:ext xmlns:c16="http://schemas.microsoft.com/office/drawing/2014/chart" uri="{C3380CC4-5D6E-409C-BE32-E72D297353CC}">
              <c16:uniqueId val="{00000001-885A-4DAB-8488-3F7890C420C1}"/>
            </c:ext>
          </c:extLst>
        </c:ser>
        <c:ser>
          <c:idx val="2"/>
          <c:order val="2"/>
          <c:tx>
            <c:strRef>
              <c:f>'QUADRO DEMONSTRATIVO'!$B$87</c:f>
              <c:strCache>
                <c:ptCount val="1"/>
                <c:pt idx="0">
                  <c:v>Fundos Estruturados</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DEMONSTRATIVO'!$D$87</c:f>
              <c:numCache>
                <c:formatCode>0.00%</c:formatCode>
                <c:ptCount val="1"/>
                <c:pt idx="0">
                  <c:v>-5.3492790857434525E-4</c:v>
                </c:pt>
              </c:numCache>
            </c:numRef>
          </c:val>
          <c:extLst>
            <c:ext xmlns:c16="http://schemas.microsoft.com/office/drawing/2014/chart" uri="{C3380CC4-5D6E-409C-BE32-E72D297353CC}">
              <c16:uniqueId val="{00000002-885A-4DAB-8488-3F7890C420C1}"/>
            </c:ext>
          </c:extLst>
        </c:ser>
        <c:ser>
          <c:idx val="3"/>
          <c:order val="3"/>
          <c:tx>
            <c:strRef>
              <c:f>'QUADRO DEMONSTRATIVO'!$B$88</c:f>
              <c:strCache>
                <c:ptCount val="1"/>
                <c:pt idx="0">
                  <c:v>Fundos Imobiliários</c:v>
                </c:pt>
              </c:strCache>
              <c:extLst xmlns:c15="http://schemas.microsoft.com/office/drawing/2012/chart"/>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DEMONSTRATIVO'!$D$88</c:f>
              <c:numCache>
                <c:formatCode>0.00%</c:formatCode>
                <c:ptCount val="1"/>
                <c:pt idx="0">
                  <c:v>3.2728044441303616E-3</c:v>
                </c:pt>
              </c:numCache>
              <c:extLst xmlns:c15="http://schemas.microsoft.com/office/drawing/2012/chart"/>
            </c:numRef>
          </c:val>
          <c:extLst xmlns:c15="http://schemas.microsoft.com/office/drawing/2012/chart">
            <c:ext xmlns:c16="http://schemas.microsoft.com/office/drawing/2014/chart" uri="{C3380CC4-5D6E-409C-BE32-E72D297353CC}">
              <c16:uniqueId val="{00000003-885A-4DAB-8488-3F7890C420C1}"/>
            </c:ext>
          </c:extLst>
        </c:ser>
        <c:ser>
          <c:idx val="4"/>
          <c:order val="4"/>
          <c:tx>
            <c:strRef>
              <c:f>'QUADRO DEMONSTRATIVO'!$B$89</c:f>
              <c:strCache>
                <c:ptCount val="1"/>
                <c:pt idx="0">
                  <c:v>Fundo Capitalizado - JaboatãoPREV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DEMONSTRATIVO'!$D$89</c:f>
              <c:numCache>
                <c:formatCode>0.00%</c:formatCode>
                <c:ptCount val="1"/>
                <c:pt idx="0">
                  <c:v>2.4443656994246554E-2</c:v>
                </c:pt>
              </c:numCache>
            </c:numRef>
          </c:val>
          <c:extLst>
            <c:ext xmlns:c16="http://schemas.microsoft.com/office/drawing/2014/chart" uri="{C3380CC4-5D6E-409C-BE32-E72D297353CC}">
              <c16:uniqueId val="{00000004-885A-4DAB-8488-3F7890C420C1}"/>
            </c:ext>
          </c:extLst>
        </c:ser>
        <c:dLbls>
          <c:dLblPos val="outEnd"/>
          <c:showLegendKey val="0"/>
          <c:showVal val="1"/>
          <c:showCatName val="0"/>
          <c:showSerName val="0"/>
          <c:showPercent val="0"/>
          <c:showBubbleSize val="0"/>
        </c:dLbls>
        <c:gapWidth val="219"/>
        <c:overlap val="-27"/>
        <c:axId val="227451264"/>
        <c:axId val="227452800"/>
        <c:extLst/>
      </c:barChart>
      <c:catAx>
        <c:axId val="227451264"/>
        <c:scaling>
          <c:orientation val="minMax"/>
        </c:scaling>
        <c:delete val="1"/>
        <c:axPos val="b"/>
        <c:numFmt formatCode="General" sourceLinked="1"/>
        <c:majorTickMark val="out"/>
        <c:minorTickMark val="none"/>
        <c:tickLblPos val="nextTo"/>
        <c:crossAx val="227452800"/>
        <c:crosses val="autoZero"/>
        <c:auto val="1"/>
        <c:lblAlgn val="ctr"/>
        <c:lblOffset val="100"/>
        <c:noMultiLvlLbl val="0"/>
      </c:catAx>
      <c:valAx>
        <c:axId val="227452800"/>
        <c:scaling>
          <c:orientation val="minMax"/>
        </c:scaling>
        <c:delete val="1"/>
        <c:axPos val="l"/>
        <c:numFmt formatCode="0.00%" sourceLinked="1"/>
        <c:majorTickMark val="out"/>
        <c:minorTickMark val="none"/>
        <c:tickLblPos val="nextTo"/>
        <c:crossAx val="2274512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'QUADRO DEMONSTRATIVO'!$B$101</c:f>
              <c:strCache>
                <c:ptCount val="1"/>
                <c:pt idx="0">
                  <c:v>Fundo Capitalizado - JaboatãoPREV</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DEMONSTRATIVO'!$D$101</c:f>
              <c:numCache>
                <c:formatCode>0.00%</c:formatCode>
                <c:ptCount val="1"/>
                <c:pt idx="0">
                  <c:v>2.4443656994246554E-2</c:v>
                </c:pt>
              </c:numCache>
            </c:numRef>
          </c:val>
          <c:extLst>
            <c:ext xmlns:c16="http://schemas.microsoft.com/office/drawing/2014/chart" uri="{C3380CC4-5D6E-409C-BE32-E72D297353CC}">
              <c16:uniqueId val="{00000000-D925-4920-B5DC-E74635B5E606}"/>
            </c:ext>
          </c:extLst>
        </c:ser>
        <c:ser>
          <c:idx val="1"/>
          <c:order val="1"/>
          <c:tx>
            <c:strRef>
              <c:f>'QUADRO DEMONSTRATIVO'!$B$102</c:f>
              <c:strCache>
                <c:ptCount val="1"/>
                <c:pt idx="0">
                  <c:v>Meta Atuarial - IPCA + 4,99%a.a.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DEMONSTRATIVO'!$D$102</c:f>
              <c:numCache>
                <c:formatCode>0.00%</c:formatCode>
                <c:ptCount val="1"/>
                <c:pt idx="0">
                  <c:v>4.3451781252600963E-2</c:v>
                </c:pt>
              </c:numCache>
            </c:numRef>
          </c:val>
          <c:extLst>
            <c:ext xmlns:c16="http://schemas.microsoft.com/office/drawing/2014/chart" uri="{C3380CC4-5D6E-409C-BE32-E72D297353CC}">
              <c16:uniqueId val="{00000001-D925-4920-B5DC-E74635B5E606}"/>
            </c:ext>
          </c:extLst>
        </c:ser>
        <c:ser>
          <c:idx val="2"/>
          <c:order val="2"/>
          <c:tx>
            <c:strRef>
              <c:f>'QUADRO DEMONSTRATIVO'!$B$103</c:f>
              <c:strCache>
                <c:ptCount val="1"/>
                <c:pt idx="0">
                  <c:v>IPCA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DEMONSTRATIVO'!$D$103</c:f>
              <c:numCache>
                <c:formatCode>0.00%</c:formatCode>
                <c:ptCount val="1"/>
                <c:pt idx="0">
                  <c:v>2.269154449644839E-2</c:v>
                </c:pt>
              </c:numCache>
            </c:numRef>
          </c:val>
          <c:extLst>
            <c:ext xmlns:c16="http://schemas.microsoft.com/office/drawing/2014/chart" uri="{C3380CC4-5D6E-409C-BE32-E72D297353CC}">
              <c16:uniqueId val="{00000002-D925-4920-B5DC-E74635B5E606}"/>
            </c:ext>
          </c:extLst>
        </c:ser>
        <c:ser>
          <c:idx val="3"/>
          <c:order val="3"/>
          <c:tx>
            <c:strRef>
              <c:f>'QUADRO DEMONSTRATIVO'!$B$104</c:f>
              <c:strCache>
                <c:ptCount val="1"/>
                <c:pt idx="0">
                  <c:v>CDI</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DEMONSTRATIVO'!$D$104</c:f>
              <c:numCache>
                <c:formatCode>0.00%</c:formatCode>
                <c:ptCount val="1"/>
                <c:pt idx="0">
                  <c:v>4.398254690757919E-2</c:v>
                </c:pt>
              </c:numCache>
            </c:numRef>
          </c:val>
          <c:extLst>
            <c:ext xmlns:c16="http://schemas.microsoft.com/office/drawing/2014/chart" uri="{C3380CC4-5D6E-409C-BE32-E72D297353CC}">
              <c16:uniqueId val="{00000003-D925-4920-B5DC-E74635B5E606}"/>
            </c:ext>
          </c:extLst>
        </c:ser>
        <c:ser>
          <c:idx val="4"/>
          <c:order val="4"/>
          <c:tx>
            <c:strRef>
              <c:f>'QUADRO DEMONSTRATIVO'!$B$105</c:f>
              <c:strCache>
                <c:ptCount val="1"/>
                <c:pt idx="0">
                  <c:v>IBOVESPA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'QUADRO DEMONSTRATIVO'!$D$105</c:f>
              <c:numCache>
                <c:formatCode>0.00%</c:formatCode>
                <c:ptCount val="1"/>
                <c:pt idx="0">
                  <c:v>-9.0078089065533384E-2</c:v>
                </c:pt>
              </c:numCache>
            </c:numRef>
          </c:val>
          <c:extLst>
            <c:ext xmlns:c16="http://schemas.microsoft.com/office/drawing/2014/chart" uri="{C3380CC4-5D6E-409C-BE32-E72D297353CC}">
              <c16:uniqueId val="{00000004-D925-4920-B5DC-E74635B5E606}"/>
            </c:ext>
          </c:extLst>
        </c:ser>
        <c:dLbls>
          <c:dLblPos val="outEnd"/>
          <c:showLegendKey val="0"/>
          <c:showVal val="1"/>
          <c:showCatName val="0"/>
          <c:showSerName val="0"/>
          <c:showPercent val="0"/>
          <c:showBubbleSize val="0"/>
        </c:dLbls>
        <c:gapWidth val="219"/>
        <c:overlap val="-27"/>
        <c:axId val="227837056"/>
        <c:axId val="227838592"/>
      </c:barChart>
      <c:catAx>
        <c:axId val="227837056"/>
        <c:scaling>
          <c:orientation val="minMax"/>
        </c:scaling>
        <c:delete val="1"/>
        <c:axPos val="b"/>
        <c:majorTickMark val="none"/>
        <c:minorTickMark val="none"/>
        <c:tickLblPos val="nextTo"/>
        <c:crossAx val="227838592"/>
        <c:crosses val="autoZero"/>
        <c:auto val="1"/>
        <c:lblAlgn val="ctr"/>
        <c:lblOffset val="100"/>
        <c:noMultiLvlLbl val="0"/>
      </c:catAx>
      <c:valAx>
        <c:axId val="227838592"/>
        <c:scaling>
          <c:orientation val="minMax"/>
        </c:scaling>
        <c:delete val="1"/>
        <c:axPos val="l"/>
        <c:numFmt formatCode="0.00%" sourceLinked="1"/>
        <c:majorTickMark val="none"/>
        <c:minorTickMark val="none"/>
        <c:tickLblPos val="nextTo"/>
        <c:crossAx val="227837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678546835752769E-2"/>
          <c:y val="4.758170522341066E-2"/>
          <c:w val="0.98352059925093638"/>
          <c:h val="0.77709138310016568"/>
        </c:manualLayout>
      </c:layout>
      <c:barChart>
        <c:barDir val="col"/>
        <c:grouping val="clustered"/>
        <c:varyColors val="0"/>
        <c:ser>
          <c:idx val="0"/>
          <c:order val="0"/>
          <c:tx>
            <c:strRef>
              <c:f>'QUADRO DEMONSTRATIVO'!$B$227</c:f>
              <c:strCache>
                <c:ptCount val="1"/>
                <c:pt idx="0">
                  <c:v>Evolução do Patrimônio Liquido - RECIPREV</c:v>
                </c:pt>
              </c:strCache>
            </c:strRef>
          </c:tx>
          <c:spPr>
            <a:solidFill>
              <a:schemeClr val="accent1">
                <a:lumMod val="75000"/>
              </a:schemeClr>
            </a:solidFill>
            <a:ln>
              <a:noFill/>
            </a:ln>
            <a:effectLst/>
          </c:spPr>
          <c:invertIfNegative val="0"/>
          <c:dLbls>
            <c:dLbl>
              <c:idx val="1"/>
              <c:layout>
                <c:manualLayout>
                  <c:x val="2.417986928781527E-3"/>
                  <c:y val="-3.02809481870921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C2-4C6F-AF30-2D38BFA5677B}"/>
                </c:ext>
              </c:extLst>
            </c:dLbl>
            <c:dLbl>
              <c:idx val="2"/>
              <c:layout>
                <c:manualLayout>
                  <c:x val="0"/>
                  <c:y val="7.57023704677303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C2-4C6F-AF30-2D38BFA5677B}"/>
                </c:ext>
              </c:extLst>
            </c:dLbl>
            <c:dLbl>
              <c:idx val="3"/>
              <c:layout>
                <c:manualLayout>
                  <c:x val="0"/>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CC2-4C6F-AF30-2D38BFA5677B}"/>
                </c:ext>
              </c:extLst>
            </c:dLbl>
            <c:dLbl>
              <c:idx val="4"/>
              <c:layout>
                <c:manualLayout>
                  <c:x val="2.4179869287815157E-3"/>
                  <c:y val="-2.2710711140319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CC2-4C6F-AF30-2D38BFA5677B}"/>
                </c:ext>
              </c:extLst>
            </c:dLbl>
            <c:dLbl>
              <c:idx val="5"/>
              <c:layout>
                <c:manualLayout>
                  <c:x val="0"/>
                  <c:y val="1.89255926169325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C2-4C6F-AF30-2D38BFA5677B}"/>
                </c:ext>
              </c:extLst>
            </c:dLbl>
            <c:dLbl>
              <c:idx val="6"/>
              <c:layout>
                <c:manualLayout>
                  <c:x val="-6.044967321953817E-3"/>
                  <c:y val="-7.57023704677303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CC2-4C6F-AF30-2D38BFA5677B}"/>
                </c:ext>
              </c:extLst>
            </c:dLbl>
            <c:dLbl>
              <c:idx val="7"/>
              <c:layout>
                <c:manualLayout>
                  <c:x val="-2.2164624132867966E-17"/>
                  <c:y val="-2.6495829663705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CC2-4C6F-AF30-2D38BFA5677B}"/>
                </c:ext>
              </c:extLst>
            </c:dLbl>
            <c:dLbl>
              <c:idx val="8"/>
              <c:layout>
                <c:manualLayout>
                  <c:x val="-6.0449673219538395E-3"/>
                  <c:y val="3.7851185233865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CC2-4C6F-AF30-2D38BFA5677B}"/>
                </c:ext>
              </c:extLst>
            </c:dLbl>
            <c:dLbl>
              <c:idx val="9"/>
              <c:layout>
                <c:manualLayout>
                  <c:x val="-1.2089934643907635E-3"/>
                  <c:y val="-2.2710711140319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C2-4C6F-AF30-2D38BFA5677B}"/>
                </c:ext>
              </c:extLst>
            </c:dLbl>
            <c:dLbl>
              <c:idx val="10"/>
              <c:layout>
                <c:manualLayout>
                  <c:x val="0"/>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CC2-4C6F-AF30-2D38BFA5677B}"/>
                </c:ext>
              </c:extLst>
            </c:dLbl>
            <c:dLbl>
              <c:idx val="11"/>
              <c:layout>
                <c:manualLayout>
                  <c:x val="-3.6269803931723347E-3"/>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CC2-4C6F-AF30-2D38BFA5677B}"/>
                </c:ext>
              </c:extLst>
            </c:dLbl>
            <c:dLbl>
              <c:idx val="12"/>
              <c:layout>
                <c:manualLayout>
                  <c:x val="-2.417986928781527E-3"/>
                  <c:y val="1.51404740935460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CC2-4C6F-AF30-2D38BFA5677B}"/>
                </c:ext>
              </c:extLst>
            </c:dLbl>
            <c:dLbl>
              <c:idx val="13"/>
              <c:layout>
                <c:manualLayout>
                  <c:x val="0"/>
                  <c:y val="-2.64958296637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CC2-4C6F-AF30-2D38BFA5677B}"/>
                </c:ext>
              </c:extLst>
            </c:dLbl>
            <c:dLbl>
              <c:idx val="14"/>
              <c:layout>
                <c:manualLayout>
                  <c:x val="-4.4329248265735932E-17"/>
                  <c:y val="1.8925592616932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CC2-4C6F-AF30-2D38BFA5677B}"/>
                </c:ext>
              </c:extLst>
            </c:dLbl>
            <c:dLbl>
              <c:idx val="15"/>
              <c:layout>
                <c:manualLayout>
                  <c:x val="-6.044967321953817E-3"/>
                  <c:y val="-1.8925592616932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CC2-4C6F-AF30-2D38BFA5677B}"/>
                </c:ext>
              </c:extLst>
            </c:dLbl>
            <c:dLbl>
              <c:idx val="16"/>
              <c:layout>
                <c:manualLayout>
                  <c:x val="1.2089934643907635E-3"/>
                  <c:y val="3.785118523386449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CC2-4C6F-AF30-2D38BFA5677B}"/>
                </c:ext>
              </c:extLst>
            </c:dLbl>
            <c:dLbl>
              <c:idx val="17"/>
              <c:layout>
                <c:manualLayout>
                  <c:x val="-1.2089934643908077E-3"/>
                  <c:y val="-2.64958296637056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CC2-4C6F-AF30-2D38BFA5677B}"/>
                </c:ext>
              </c:extLst>
            </c:dLbl>
            <c:dLbl>
              <c:idx val="18"/>
              <c:layout>
                <c:manualLayout>
                  <c:x val="-4.8359738575630539E-3"/>
                  <c:y val="3.7851185233865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CC2-4C6F-AF30-2D38BFA5677B}"/>
                </c:ext>
              </c:extLst>
            </c:dLbl>
            <c:dLbl>
              <c:idx val="19"/>
              <c:layout>
                <c:manualLayout>
                  <c:x val="0"/>
                  <c:y val="-2.2710711140319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CC2-4C6F-AF30-2D38BFA5677B}"/>
                </c:ext>
              </c:extLst>
            </c:dLbl>
            <c:dLbl>
              <c:idx val="20"/>
              <c:layout>
                <c:manualLayout>
                  <c:x val="-2.417986928781527E-3"/>
                  <c:y val="1.13553555701594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CC2-4C6F-AF30-2D38BFA5677B}"/>
                </c:ext>
              </c:extLst>
            </c:dLbl>
            <c:dLbl>
              <c:idx val="21"/>
              <c:layout>
                <c:manualLayout>
                  <c:x val="-1.2089934643907635E-3"/>
                  <c:y val="-2.2710711140319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CC2-4C6F-AF30-2D38BFA5677B}"/>
                </c:ext>
              </c:extLst>
            </c:dLbl>
            <c:dLbl>
              <c:idx val="22"/>
              <c:layout>
                <c:manualLayout>
                  <c:x val="-1.2089934643908522E-3"/>
                  <c:y val="1.51404740935460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CC2-4C6F-AF30-2D38BFA5677B}"/>
                </c:ext>
              </c:extLst>
            </c:dLbl>
            <c:dLbl>
              <c:idx val="23"/>
              <c:layout>
                <c:manualLayout>
                  <c:x val="-2.4179869287816154E-3"/>
                  <c:y val="3.7851185233865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CC2-4C6F-AF30-2D38BFA5677B}"/>
                </c:ext>
              </c:extLst>
            </c:dLbl>
            <c:dLbl>
              <c:idx val="24"/>
              <c:layout>
                <c:manualLayout>
                  <c:x val="2.7223772124341521E-3"/>
                  <c:y val="-2.4853177636804467E-2"/>
                </c:manualLayout>
              </c:layout>
              <c:showLegendKey val="0"/>
              <c:showVal val="1"/>
              <c:showCatName val="0"/>
              <c:showSerName val="0"/>
              <c:showPercent val="0"/>
              <c:showBubbleSize val="0"/>
              <c:extLst>
                <c:ext xmlns:c15="http://schemas.microsoft.com/office/drawing/2012/chart" uri="{CE6537A1-D6FC-4f65-9D91-7224C49458BB}">
                  <c15:layout>
                    <c:manualLayout>
                      <c:w val="3.7545244438487266E-2"/>
                      <c:h val="3.696183140128366E-2"/>
                    </c:manualLayout>
                  </c15:layout>
                </c:ext>
                <c:ext xmlns:c16="http://schemas.microsoft.com/office/drawing/2014/chart" uri="{C3380CC4-5D6E-409C-BE32-E72D297353CC}">
                  <c16:uniqueId val="{00000017-0CC2-4C6F-AF30-2D38BFA5677B}"/>
                </c:ext>
              </c:extLst>
            </c:dLbl>
            <c:dLbl>
              <c:idx val="25"/>
              <c:layout>
                <c:manualLayout>
                  <c:x val="0"/>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CC2-4C6F-AF30-2D38BFA5677B}"/>
                </c:ext>
              </c:extLst>
            </c:dLbl>
            <c:dLbl>
              <c:idx val="26"/>
              <c:layout>
                <c:manualLayout>
                  <c:x val="0"/>
                  <c:y val="-3.78511852338651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0CC2-4C6F-AF30-2D38BFA5677B}"/>
                </c:ext>
              </c:extLst>
            </c:dLbl>
            <c:dLbl>
              <c:idx val="27"/>
              <c:layout>
                <c:manualLayout>
                  <c:x val="2.7245191299892636E-3"/>
                  <c:y val="-1.4505349087771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0CC2-4C6F-AF30-2D38BFA5677B}"/>
                </c:ext>
              </c:extLst>
            </c:dLbl>
            <c:dLbl>
              <c:idx val="28"/>
              <c:layout>
                <c:manualLayout>
                  <c:x val="4.8359738575629654E-3"/>
                  <c:y val="-3.3245262268478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0CC2-4C6F-AF30-2D38BFA5677B}"/>
                </c:ext>
              </c:extLst>
            </c:dLbl>
            <c:dLbl>
              <c:idx val="29"/>
              <c:layout>
                <c:manualLayout>
                  <c:x val="-1.2089934643908522E-3"/>
                  <c:y val="-6.65820230713405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0CC2-4C6F-AF30-2D38BFA5677B}"/>
                </c:ext>
              </c:extLst>
            </c:dLbl>
            <c:dLbl>
              <c:idx val="31"/>
              <c:layout>
                <c:manualLayout>
                  <c:x val="1.2227073899471886E-3"/>
                  <c:y val="-1.8469659294412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0CC2-4C6F-AF30-2D38BFA5677B}"/>
                </c:ext>
              </c:extLst>
            </c:dLbl>
            <c:dLbl>
              <c:idx val="32"/>
              <c:layout>
                <c:manualLayout>
                  <c:x val="-2.5663123395584755E-2"/>
                  <c:y val="-4.8021232428630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0CC2-4C6F-AF30-2D38BFA5677B}"/>
                </c:ext>
              </c:extLst>
            </c:dLbl>
            <c:dLbl>
              <c:idx val="33"/>
              <c:layout>
                <c:manualLayout>
                  <c:x val="-1.2266523846777398E-2"/>
                  <c:y val="-2.62585891641296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0CC2-4C6F-AF30-2D38BFA5677B}"/>
                </c:ext>
              </c:extLst>
            </c:dLbl>
            <c:dLbl>
              <c:idx val="34"/>
              <c:layout>
                <c:manualLayout>
                  <c:x val="-3.6976160743201602E-3"/>
                  <c:y val="8.00865510566292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CC2-4C6F-AF30-2D38BFA5677B}"/>
                </c:ext>
              </c:extLst>
            </c:dLbl>
            <c:dLbl>
              <c:idx val="35"/>
              <c:layout>
                <c:manualLayout>
                  <c:x val="-9.8132147299443868E-3"/>
                  <c:y val="-1.45557654871339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CC2-4C6F-AF30-2D38BFA5677B}"/>
                </c:ext>
              </c:extLst>
            </c:dLbl>
            <c:dLbl>
              <c:idx val="36"/>
              <c:layout>
                <c:manualLayout>
                  <c:x val="-9.8056064615930621E-3"/>
                  <c:y val="-3.63893237393789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CC2-4C6F-AF30-2D38BFA5677B}"/>
                </c:ext>
              </c:extLst>
            </c:dLbl>
            <c:dLbl>
              <c:idx val="37"/>
              <c:layout>
                <c:manualLayout>
                  <c:x val="-2.4166541800806239E-3"/>
                  <c:y val="-3.49274047051705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CC2-4C6F-AF30-2D38BFA5677B}"/>
                </c:ext>
              </c:extLst>
            </c:dLbl>
            <c:dLbl>
              <c:idx val="38"/>
              <c:layout>
                <c:manualLayout>
                  <c:x val="-1.2083265305502873E-3"/>
                  <c:y val="-1.113129398029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CC2-4C6F-AF30-2D38BFA5677B}"/>
                </c:ext>
              </c:extLst>
            </c:dLbl>
            <c:dLbl>
              <c:idx val="39"/>
              <c:layout>
                <c:manualLayout>
                  <c:x val="-1.3283220712894896E-2"/>
                  <c:y val="-2.6393005577834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CC2-4C6F-AF30-2D38BFA5677B}"/>
                </c:ext>
              </c:extLst>
            </c:dLbl>
            <c:dLbl>
              <c:idx val="40"/>
              <c:layout>
                <c:manualLayout>
                  <c:x val="-1.2089934643909409E-3"/>
                  <c:y val="1.272634338177813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CC2-4C6F-AF30-2D38BFA5677B}"/>
                </c:ext>
              </c:extLst>
            </c:dLbl>
            <c:dLbl>
              <c:idx val="41"/>
              <c:layout>
                <c:manualLayout>
                  <c:x val="-8.4629542507353439E-3"/>
                  <c:y val="-2.6198980998406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CC2-4C6F-AF30-2D38BFA5677B}"/>
                </c:ext>
              </c:extLst>
            </c:dLbl>
            <c:dLbl>
              <c:idx val="42"/>
              <c:layout>
                <c:manualLayout>
                  <c:x val="-1.7731699306294373E-16"/>
                  <c:y val="1.1355355570159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CC2-4C6F-AF30-2D38BFA5677B}"/>
                </c:ext>
              </c:extLst>
            </c:dLbl>
            <c:dLbl>
              <c:idx val="43"/>
              <c:layout>
                <c:manualLayout>
                  <c:x val="-2.4179869287817043E-3"/>
                  <c:y val="-7.57023704677305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CC2-4C6F-AF30-2D38BFA5677B}"/>
                </c:ext>
              </c:extLst>
            </c:dLbl>
            <c:dLbl>
              <c:idx val="44"/>
              <c:layout>
                <c:manualLayout>
                  <c:x val="0"/>
                  <c:y val="-3.7851185233865194E-2"/>
                </c:manualLayout>
              </c:layout>
              <c:numFmt formatCode="0.0,,&quot;M&quot;" sourceLinked="0"/>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0CC2-4C6F-AF30-2D38BFA5677B}"/>
                </c:ext>
              </c:extLst>
            </c:dLbl>
            <c:dLbl>
              <c:idx val="47"/>
              <c:layout>
                <c:manualLayout>
                  <c:x val="-2.412280826717130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0CC2-4C6F-AF30-2D38BFA5677B}"/>
                </c:ext>
              </c:extLst>
            </c:dLbl>
            <c:dLbl>
              <c:idx val="48"/>
              <c:layout>
                <c:manualLayout>
                  <c:x val="0"/>
                  <c:y val="-2.5857523012177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0CC2-4C6F-AF30-2D38BFA5677B}"/>
                </c:ext>
              </c:extLst>
            </c:dLbl>
            <c:dLbl>
              <c:idx val="51"/>
              <c:layout>
                <c:manualLayout>
                  <c:x val="0"/>
                  <c:y val="-2.5554113206158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D-0CC2-4C6F-AF30-2D38BFA5677B}"/>
                </c:ext>
              </c:extLst>
            </c:dLbl>
            <c:dLbl>
              <c:idx val="52"/>
              <c:layout>
                <c:manualLayout>
                  <c:x val="0"/>
                  <c:y val="-3.7481082382828823E-2"/>
                </c:manualLayout>
              </c:layout>
              <c:numFmt formatCode="0.0,,&quot;M&quot;"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0CC2-4C6F-AF30-2D38BFA5677B}"/>
                </c:ext>
              </c:extLst>
            </c:dLbl>
            <c:numFmt formatCode="0.0,,&quot;M&quot;" sourceLinked="0"/>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'QUADRO DEMONSTRATIVO'!$B$228:$B$280</c:f>
              <c:numCache>
                <c:formatCode>[$-416]mmm\-yy;@</c:formatCode>
                <c:ptCount val="53"/>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pt idx="12">
                  <c:v>44227</c:v>
                </c:pt>
                <c:pt idx="13">
                  <c:v>44255</c:v>
                </c:pt>
                <c:pt idx="14">
                  <c:v>44286</c:v>
                </c:pt>
                <c:pt idx="15">
                  <c:v>44316</c:v>
                </c:pt>
                <c:pt idx="16">
                  <c:v>44347</c:v>
                </c:pt>
                <c:pt idx="17">
                  <c:v>44377</c:v>
                </c:pt>
                <c:pt idx="18">
                  <c:v>44408</c:v>
                </c:pt>
                <c:pt idx="19">
                  <c:v>44439</c:v>
                </c:pt>
                <c:pt idx="20">
                  <c:v>44469</c:v>
                </c:pt>
                <c:pt idx="21">
                  <c:v>44500</c:v>
                </c:pt>
                <c:pt idx="22">
                  <c:v>44530</c:v>
                </c:pt>
                <c:pt idx="23">
                  <c:v>44561</c:v>
                </c:pt>
                <c:pt idx="24">
                  <c:v>44562</c:v>
                </c:pt>
                <c:pt idx="25">
                  <c:v>44593</c:v>
                </c:pt>
                <c:pt idx="26">
                  <c:v>44621</c:v>
                </c:pt>
                <c:pt idx="27">
                  <c:v>44652</c:v>
                </c:pt>
                <c:pt idx="28">
                  <c:v>44682</c:v>
                </c:pt>
                <c:pt idx="29">
                  <c:v>44713</c:v>
                </c:pt>
                <c:pt idx="30">
                  <c:v>44743</c:v>
                </c:pt>
                <c:pt idx="31">
                  <c:v>44774</c:v>
                </c:pt>
                <c:pt idx="32">
                  <c:v>44805</c:v>
                </c:pt>
                <c:pt idx="33">
                  <c:v>44835</c:v>
                </c:pt>
                <c:pt idx="34">
                  <c:v>44866</c:v>
                </c:pt>
                <c:pt idx="35">
                  <c:v>44900</c:v>
                </c:pt>
                <c:pt idx="36">
                  <c:v>44927</c:v>
                </c:pt>
                <c:pt idx="37">
                  <c:v>44958</c:v>
                </c:pt>
                <c:pt idx="38">
                  <c:v>44986</c:v>
                </c:pt>
                <c:pt idx="39">
                  <c:v>45017</c:v>
                </c:pt>
                <c:pt idx="40">
                  <c:v>45049</c:v>
                </c:pt>
                <c:pt idx="41">
                  <c:v>45078</c:v>
                </c:pt>
                <c:pt idx="42">
                  <c:v>45109</c:v>
                </c:pt>
                <c:pt idx="43">
                  <c:v>45141</c:v>
                </c:pt>
                <c:pt idx="44">
                  <c:v>45173</c:v>
                </c:pt>
                <c:pt idx="45">
                  <c:v>45204</c:v>
                </c:pt>
                <c:pt idx="46">
                  <c:v>45236</c:v>
                </c:pt>
                <c:pt idx="47">
                  <c:v>45261</c:v>
                </c:pt>
                <c:pt idx="48">
                  <c:v>45293</c:v>
                </c:pt>
                <c:pt idx="49">
                  <c:v>45325</c:v>
                </c:pt>
                <c:pt idx="50">
                  <c:v>45355</c:v>
                </c:pt>
                <c:pt idx="51">
                  <c:v>45387</c:v>
                </c:pt>
                <c:pt idx="52">
                  <c:v>45418</c:v>
                </c:pt>
              </c:numCache>
            </c:numRef>
          </c:cat>
          <c:val>
            <c:numRef>
              <c:f>'QUADRO DEMONSTRATIVO'!$C$228:$C$280</c:f>
              <c:numCache>
                <c:formatCode>_("R$"* #,##0.00_);_("R$"* \(#,##0.00\);_("R$"* "-"??_);_(@_)</c:formatCode>
                <c:ptCount val="53"/>
                <c:pt idx="0">
                  <c:v>311926524.18000013</c:v>
                </c:pt>
                <c:pt idx="1">
                  <c:v>314624228.13000005</c:v>
                </c:pt>
                <c:pt idx="2">
                  <c:v>301688502.94000012</c:v>
                </c:pt>
                <c:pt idx="3">
                  <c:v>311537760.09000009</c:v>
                </c:pt>
                <c:pt idx="4">
                  <c:v>323736278.14999998</c:v>
                </c:pt>
                <c:pt idx="5">
                  <c:v>335116054.60000008</c:v>
                </c:pt>
                <c:pt idx="6">
                  <c:v>347625816.61999995</c:v>
                </c:pt>
                <c:pt idx="7">
                  <c:v>349642842.02000004</c:v>
                </c:pt>
                <c:pt idx="8">
                  <c:v>352061253.89999998</c:v>
                </c:pt>
                <c:pt idx="9">
                  <c:v>354493029.6299749</c:v>
                </c:pt>
                <c:pt idx="10">
                  <c:v>363844275.19508994</c:v>
                </c:pt>
                <c:pt idx="11">
                  <c:v>387322327.60153186</c:v>
                </c:pt>
                <c:pt idx="12">
                  <c:v>386763301.91280037</c:v>
                </c:pt>
                <c:pt idx="13">
                  <c:v>389120176.88529515</c:v>
                </c:pt>
                <c:pt idx="14">
                  <c:v>393656165.46451211</c:v>
                </c:pt>
                <c:pt idx="15">
                  <c:v>401013312.11462539</c:v>
                </c:pt>
                <c:pt idx="16">
                  <c:v>407959961.25368369</c:v>
                </c:pt>
                <c:pt idx="17">
                  <c:v>413458818.92266005</c:v>
                </c:pt>
                <c:pt idx="18">
                  <c:v>417871640.82164699</c:v>
                </c:pt>
                <c:pt idx="19">
                  <c:v>421793460.84914148</c:v>
                </c:pt>
                <c:pt idx="20">
                  <c:v>427679052.96844876</c:v>
                </c:pt>
                <c:pt idx="21">
                  <c:v>425474742.91357702</c:v>
                </c:pt>
                <c:pt idx="22">
                  <c:v>438707688.51088518</c:v>
                </c:pt>
                <c:pt idx="23">
                  <c:v>459656996.98407632</c:v>
                </c:pt>
                <c:pt idx="24">
                  <c:v>460445251.79000002</c:v>
                </c:pt>
                <c:pt idx="25">
                  <c:v>469056706.12</c:v>
                </c:pt>
                <c:pt idx="26">
                  <c:v>483700058.93000001</c:v>
                </c:pt>
                <c:pt idx="27">
                  <c:v>491108068.47000003</c:v>
                </c:pt>
                <c:pt idx="28">
                  <c:v>501740027.73000002</c:v>
                </c:pt>
                <c:pt idx="29">
                  <c:v>507621034.52999997</c:v>
                </c:pt>
                <c:pt idx="30">
                  <c:v>515936366.82999998</c:v>
                </c:pt>
                <c:pt idx="31">
                  <c:v>527710131.24000001</c:v>
                </c:pt>
                <c:pt idx="32">
                  <c:v>539580960.49000001</c:v>
                </c:pt>
                <c:pt idx="33">
                  <c:v>553236293.38</c:v>
                </c:pt>
                <c:pt idx="34">
                  <c:v>558965161.83000004</c:v>
                </c:pt>
                <c:pt idx="35">
                  <c:v>579321410.99353921</c:v>
                </c:pt>
                <c:pt idx="36">
                  <c:v>588242006.90455818</c:v>
                </c:pt>
                <c:pt idx="37">
                  <c:v>599141400.68919683</c:v>
                </c:pt>
                <c:pt idx="38">
                  <c:v>615073771.14999998</c:v>
                </c:pt>
                <c:pt idx="39">
                  <c:v>629761025.59351444</c:v>
                </c:pt>
                <c:pt idx="40">
                  <c:v>646849012.19255137</c:v>
                </c:pt>
                <c:pt idx="41">
                  <c:v>663843675.68477654</c:v>
                </c:pt>
                <c:pt idx="42">
                  <c:v>677053758.41742432</c:v>
                </c:pt>
                <c:pt idx="43">
                  <c:v>685558433.52883482</c:v>
                </c:pt>
                <c:pt idx="44">
                  <c:v>694046873.03928828</c:v>
                </c:pt>
                <c:pt idx="45">
                  <c:v>701840579.18728089</c:v>
                </c:pt>
                <c:pt idx="46">
                  <c:v>722977295.20126569</c:v>
                </c:pt>
                <c:pt idx="47">
                  <c:v>755326262.49000001</c:v>
                </c:pt>
                <c:pt idx="48">
                  <c:v>760473412.57680917</c:v>
                </c:pt>
                <c:pt idx="49">
                  <c:v>773916287.79894674</c:v>
                </c:pt>
                <c:pt idx="50">
                  <c:v>787358507.630808</c:v>
                </c:pt>
                <c:pt idx="51">
                  <c:v>794341447.91862082</c:v>
                </c:pt>
                <c:pt idx="52">
                  <c:v>808871882.04625523</c:v>
                </c:pt>
              </c:numCache>
            </c:numRef>
          </c:val>
          <c:extLst>
            <c:ext xmlns:c16="http://schemas.microsoft.com/office/drawing/2014/chart" uri="{C3380CC4-5D6E-409C-BE32-E72D297353CC}">
              <c16:uniqueId val="{0000002F-0CC2-4C6F-AF30-2D38BFA5677B}"/>
            </c:ext>
          </c:extLst>
        </c:ser>
        <c:dLbls>
          <c:showLegendKey val="0"/>
          <c:showVal val="1"/>
          <c:showCatName val="0"/>
          <c:showSerName val="0"/>
          <c:showPercent val="0"/>
          <c:showBubbleSize val="0"/>
        </c:dLbls>
        <c:gapWidth val="150"/>
        <c:axId val="228451072"/>
        <c:axId val="228453760"/>
      </c:barChart>
      <c:catAx>
        <c:axId val="228451072"/>
        <c:scaling>
          <c:orientation val="minMax"/>
        </c:scaling>
        <c:delete val="0"/>
        <c:axPos val="b"/>
        <c:numFmt formatCode="[$-416]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28453760"/>
        <c:crosses val="autoZero"/>
        <c:auto val="0"/>
        <c:lblAlgn val="ctr"/>
        <c:lblOffset val="100"/>
        <c:noMultiLvlLbl val="1"/>
      </c:catAx>
      <c:valAx>
        <c:axId val="228453760"/>
        <c:scaling>
          <c:orientation val="minMax"/>
        </c:scaling>
        <c:delete val="1"/>
        <c:axPos val="l"/>
        <c:numFmt formatCode="_(&quot;R$&quot;* #,##0.00_);_(&quot;R$&quot;* \(#,##0.00\);_(&quot;R$&quot;* &quot;-&quot;??_);_(@_)" sourceLinked="1"/>
        <c:majorTickMark val="out"/>
        <c:minorTickMark val="none"/>
        <c:tickLblPos val="nextTo"/>
        <c:crossAx val="22845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sz="900"/>
      </a:pPr>
      <a:endParaRPr lang="pt-B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781255307942138E-2"/>
          <c:y val="4.7437148669911874E-2"/>
          <c:w val="0.79400807094675196"/>
          <c:h val="0.85489098392025753"/>
        </c:manualLayout>
      </c:layout>
      <c:barChart>
        <c:barDir val="col"/>
        <c:grouping val="clustered"/>
        <c:varyColors val="0"/>
        <c:ser>
          <c:idx val="0"/>
          <c:order val="0"/>
          <c:tx>
            <c:v>Rentabilidade</c:v>
          </c:tx>
          <c:spPr>
            <a:solidFill>
              <a:schemeClr val="accent6"/>
            </a:solidFill>
            <a:ln>
              <a:noFill/>
            </a:ln>
            <a:effectLst/>
          </c:spPr>
          <c:invertIfNegative val="0"/>
          <c:dLbls>
            <c:numFmt formatCode="0.0,,&quot;M&quot;"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DEMONSTRATIVO'!$B$276:$B$281</c:f>
              <c:strCache>
                <c:ptCount val="6"/>
                <c:pt idx="0">
                  <c:v>jan-24</c:v>
                </c:pt>
                <c:pt idx="1">
                  <c:v>fev-24</c:v>
                </c:pt>
                <c:pt idx="2">
                  <c:v>mar-24</c:v>
                </c:pt>
                <c:pt idx="3">
                  <c:v>abr-24</c:v>
                </c:pt>
                <c:pt idx="4">
                  <c:v>mai-24</c:v>
                </c:pt>
                <c:pt idx="5">
                  <c:v>2024</c:v>
                </c:pt>
              </c:strCache>
              <c:extLst/>
            </c:strRef>
          </c:cat>
          <c:val>
            <c:numRef>
              <c:f>'QUADRO DEMONSTRATIVO'!$D$276:$D$281</c:f>
              <c:numCache>
                <c:formatCode>_("R$"* #,##0.00_);_("R$"* \(#,##0.00\);_("R$"* "-"??_);_(@_)</c:formatCode>
                <c:ptCount val="6"/>
                <c:pt idx="0">
                  <c:v>2132552.4268090343</c:v>
                </c:pt>
                <c:pt idx="1">
                  <c:v>6295756.1528105196</c:v>
                </c:pt>
                <c:pt idx="2">
                  <c:v>5451608.831861347</c:v>
                </c:pt>
                <c:pt idx="3">
                  <c:v>-954873.57505463902</c:v>
                </c:pt>
                <c:pt idx="4">
                  <c:v>5803639.9100306034</c:v>
                </c:pt>
                <c:pt idx="5">
                  <c:v>18728683.746456865</c:v>
                </c:pt>
              </c:numCache>
              <c:extLst/>
            </c:numRef>
          </c:val>
          <c:extLst>
            <c:ext xmlns:c16="http://schemas.microsoft.com/office/drawing/2014/chart" uri="{C3380CC4-5D6E-409C-BE32-E72D297353CC}">
              <c16:uniqueId val="{00000000-E7DC-4184-89CB-7EA500EF98E0}"/>
            </c:ext>
          </c:extLst>
        </c:ser>
        <c:ser>
          <c:idx val="1"/>
          <c:order val="1"/>
          <c:tx>
            <c:v>Total de Ingressos</c:v>
          </c:tx>
          <c:spPr>
            <a:solidFill>
              <a:schemeClr val="accent5"/>
            </a:solidFill>
            <a:ln>
              <a:noFill/>
            </a:ln>
            <a:effectLst/>
          </c:spPr>
          <c:invertIfNegative val="0"/>
          <c:dLbls>
            <c:numFmt formatCode="0.0,,&quot;M&quot;"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DEMONSTRATIVO'!$B$276:$B$281</c:f>
              <c:strCache>
                <c:ptCount val="6"/>
                <c:pt idx="0">
                  <c:v>jan-24</c:v>
                </c:pt>
                <c:pt idx="1">
                  <c:v>fev-24</c:v>
                </c:pt>
                <c:pt idx="2">
                  <c:v>mar-24</c:v>
                </c:pt>
                <c:pt idx="3">
                  <c:v>abr-24</c:v>
                </c:pt>
                <c:pt idx="4">
                  <c:v>mai-24</c:v>
                </c:pt>
                <c:pt idx="5">
                  <c:v>2024</c:v>
                </c:pt>
              </c:strCache>
              <c:extLst/>
            </c:strRef>
          </c:cat>
          <c:val>
            <c:numRef>
              <c:f>'QUADRO DEMONSTRATIVO'!$E$276:$E$281</c:f>
              <c:numCache>
                <c:formatCode>_("R$"* #,##0.00_);_("R$"* \(#,##0.00\);_("R$"* "-"??_);_(@_)</c:formatCode>
                <c:ptCount val="6"/>
                <c:pt idx="0">
                  <c:v>3014597.6499999985</c:v>
                </c:pt>
                <c:pt idx="1">
                  <c:v>7147119.0693272408</c:v>
                </c:pt>
                <c:pt idx="2">
                  <c:v>7990611.0000000019</c:v>
                </c:pt>
                <c:pt idx="3">
                  <c:v>7917525.9528675377</c:v>
                </c:pt>
                <c:pt idx="4">
                  <c:v>8726794.2176038809</c:v>
                </c:pt>
                <c:pt idx="5">
                  <c:v>34796647.889798656</c:v>
                </c:pt>
              </c:numCache>
              <c:extLst/>
            </c:numRef>
          </c:val>
          <c:extLst>
            <c:ext xmlns:c16="http://schemas.microsoft.com/office/drawing/2014/chart" uri="{C3380CC4-5D6E-409C-BE32-E72D297353CC}">
              <c16:uniqueId val="{00000001-E7DC-4184-89CB-7EA500EF98E0}"/>
            </c:ext>
          </c:extLst>
        </c:ser>
        <c:dLbls>
          <c:showLegendKey val="0"/>
          <c:showVal val="1"/>
          <c:showCatName val="0"/>
          <c:showSerName val="0"/>
          <c:showPercent val="0"/>
          <c:showBubbleSize val="0"/>
        </c:dLbls>
        <c:gapWidth val="150"/>
        <c:axId val="227905536"/>
        <c:axId val="227907072"/>
      </c:barChart>
      <c:catAx>
        <c:axId val="227905536"/>
        <c:scaling>
          <c:orientation val="minMax"/>
        </c:scaling>
        <c:delete val="0"/>
        <c:axPos val="b"/>
        <c:numFmt formatCode="[$-416]mmmm\-yy;@" sourceLinked="0"/>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crossAx val="227907072"/>
        <c:crosses val="autoZero"/>
        <c:auto val="0"/>
        <c:lblAlgn val="ctr"/>
        <c:lblOffset val="100"/>
        <c:noMultiLvlLbl val="1"/>
      </c:catAx>
      <c:valAx>
        <c:axId val="227907072"/>
        <c:scaling>
          <c:orientation val="minMax"/>
        </c:scaling>
        <c:delete val="1"/>
        <c:axPos val="l"/>
        <c:numFmt formatCode="_(&quot;R$&quot;* #,##0.00_);_(&quot;R$&quot;* \(#,##0.00\);_(&quot;R$&quot;* &quot;-&quot;??_);_(@_)" sourceLinked="1"/>
        <c:majorTickMark val="none"/>
        <c:minorTickMark val="none"/>
        <c:tickLblPos val="nextTo"/>
        <c:crossAx val="22790553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sz="1200"/>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'QUADRO DEMONSTRATIVO'!$X$91</c:f>
              <c:strCache>
                <c:ptCount val="1"/>
                <c:pt idx="0">
                  <c:v>RENDA FIXA  X RENDA VARIÁVEL</c:v>
                </c:pt>
              </c:strCache>
            </c:strRef>
          </c:tx>
          <c:dPt>
            <c:idx val="0"/>
            <c:bubble3D val="0"/>
            <c:spPr>
              <a:solidFill>
                <a:schemeClr val="accent1">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A072-4786-A5CC-3EE3AC2377E4}"/>
              </c:ext>
            </c:extLst>
          </c:dPt>
          <c:dPt>
            <c:idx val="1"/>
            <c:bubble3D val="0"/>
            <c:spPr>
              <a:solidFill>
                <a:schemeClr val="accent6">
                  <a:lumMod val="7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A072-4786-A5CC-3EE3AC2377E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A072-4786-A5CC-3EE3AC2377E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A072-4786-A5CC-3EE3AC2377E4}"/>
              </c:ext>
            </c:extLst>
          </c:dPt>
          <c:dLbls>
            <c:dLbl>
              <c:idx val="1"/>
              <c:layout>
                <c:manualLayout>
                  <c:x val="-6.9395269824090389E-2"/>
                  <c:y val="-3.4106199774607222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072-4786-A5CC-3EE3AC2377E4}"/>
                </c:ext>
              </c:extLst>
            </c:dLbl>
            <c:dLbl>
              <c:idx val="2"/>
              <c:layout>
                <c:manualLayout>
                  <c:x val="-1.5595338901209425E-3"/>
                  <c:y val="-3.7547196216936869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72-4786-A5CC-3EE3AC2377E4}"/>
                </c:ext>
              </c:extLst>
            </c:dLbl>
            <c:dLbl>
              <c:idx val="3"/>
              <c:layout>
                <c:manualLayout>
                  <c:x val="0.14342606782661985"/>
                  <c:y val="-2.99345182413470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072-4786-A5CC-3EE3AC2377E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'QUADRO DEMONSTRATIVO'!$X$92:$X$95</c:f>
              <c:strCache>
                <c:ptCount val="4"/>
                <c:pt idx="0">
                  <c:v> RENDA FIXA </c:v>
                </c:pt>
                <c:pt idx="1">
                  <c:v> RENDA VARIÁVEL </c:v>
                </c:pt>
                <c:pt idx="2">
                  <c:v> FUNDOS IMOBILIÁRIOS </c:v>
                </c:pt>
                <c:pt idx="3">
                  <c:v> FUNDOS ESTRUTURADOS </c:v>
                </c:pt>
              </c:strCache>
            </c:strRef>
          </c:cat>
          <c:val>
            <c:numRef>
              <c:f>'QUADRO DEMONSTRATIVO'!$Z$92:$Z$95</c:f>
              <c:numCache>
                <c:formatCode>0.00%</c:formatCode>
                <c:ptCount val="4"/>
                <c:pt idx="0">
                  <c:v>0.93261232602290034</c:v>
                </c:pt>
                <c:pt idx="1">
                  <c:v>5.0607488265329729E-2</c:v>
                </c:pt>
                <c:pt idx="2">
                  <c:v>9.4487053184746906E-4</c:v>
                </c:pt>
                <c:pt idx="3">
                  <c:v>1.5835315179922468E-2</c:v>
                </c:pt>
              </c:numCache>
            </c:numRef>
          </c:val>
          <c:extLst>
            <c:ext xmlns:c16="http://schemas.microsoft.com/office/drawing/2014/chart" uri="{C3380CC4-5D6E-409C-BE32-E72D297353CC}">
              <c16:uniqueId val="{00000008-A072-4786-A5CC-3EE3AC2377E4}"/>
            </c:ext>
          </c:extLst>
        </c:ser>
        <c:dLbls>
          <c:dLblPos val="outEnd"/>
          <c:showLegendKey val="0"/>
          <c:showVal val="1"/>
          <c:showCatName val="0"/>
          <c:showSerName val="0"/>
          <c:showPercent val="0"/>
          <c:showBubbleSize val="0"/>
          <c:showLeaderLines val="1"/>
        </c:dLbls>
      </c:pie3DChart>
      <c:spPr>
        <a:noFill/>
        <a:ln>
          <a:noFill/>
        </a:ln>
        <a:effectLst/>
      </c:spPr>
    </c:plotArea>
    <c:legend>
      <c:legendPos val="r"/>
      <c:layout>
        <c:manualLayout>
          <c:xMode val="edge"/>
          <c:yMode val="edge"/>
          <c:x val="0.76786762057457392"/>
          <c:y val="0.37584931265197696"/>
          <c:w val="0.21142516811529674"/>
          <c:h val="0.29918567871323776"/>
        </c:manualLayout>
      </c:layout>
      <c:overlay val="0"/>
      <c:spPr>
        <a:noFill/>
        <a:ln>
          <a:noFill/>
        </a:ln>
        <a:effectLst/>
      </c:spPr>
      <c:txPr>
        <a:bodyPr rot="0" spcFirstLastPara="1" vertOverflow="ellipsis" vert="horz" wrap="square" anchor="ctr" anchorCtr="1"/>
        <a:lstStyle/>
        <a:p>
          <a:pPr rtl="0">
            <a:defRPr sz="1200" b="1" i="0" u="none" strike="noStrike" kern="1200" baseline="0">
              <a:solidFill>
                <a:schemeClr val="tx1">
                  <a:lumMod val="65000"/>
                  <a:lumOff val="35000"/>
                </a:schemeClr>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682387130666827E-3"/>
          <c:y val="3.2339805283814894E-2"/>
          <c:w val="0.98549776583064974"/>
          <c:h val="0.87139500204733933"/>
        </c:manualLayout>
      </c:layout>
      <c:barChart>
        <c:barDir val="col"/>
        <c:grouping val="clustered"/>
        <c:varyColors val="0"/>
        <c:ser>
          <c:idx val="0"/>
          <c:order val="0"/>
          <c:tx>
            <c:strRef>
              <c:f>'QUADRO DEMONSTRATIVO'!$X$68:$AA$68</c:f>
              <c:strCache>
                <c:ptCount val="1"/>
                <c:pt idx="0">
                  <c:v>CLASSIFICAÇÃO DE RISCO</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50" b="1" i="0" u="none" strike="noStrike" kern="1200" baseline="0">
                    <a:solidFill>
                      <a:schemeClr val="tx1"/>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'QUADRO DEMONSTRATIVO'!$Z$69:$Z$73</c:f>
              <c:strCache>
                <c:ptCount val="5"/>
                <c:pt idx="0">
                  <c:v> Muito Baixo </c:v>
                </c:pt>
                <c:pt idx="1">
                  <c:v> Baixo </c:v>
                </c:pt>
                <c:pt idx="2">
                  <c:v> Médio </c:v>
                </c:pt>
                <c:pt idx="3">
                  <c:v> Alto </c:v>
                </c:pt>
                <c:pt idx="4">
                  <c:v> Muito Alto </c:v>
                </c:pt>
              </c:strCache>
            </c:strRef>
          </c:cat>
          <c:val>
            <c:numRef>
              <c:f>'QUADRO DEMONSTRATIVO'!$AA$69:$AA$73</c:f>
              <c:numCache>
                <c:formatCode>0.00%</c:formatCode>
                <c:ptCount val="5"/>
                <c:pt idx="0">
                  <c:v>0.42330819763690619</c:v>
                </c:pt>
                <c:pt idx="1">
                  <c:v>0.25424532713542664</c:v>
                </c:pt>
                <c:pt idx="2">
                  <c:v>0.18935384365094093</c:v>
                </c:pt>
                <c:pt idx="3">
                  <c:v>7.9266308776500011E-2</c:v>
                </c:pt>
                <c:pt idx="4">
                  <c:v>5.3826322800226249E-2</c:v>
                </c:pt>
              </c:numCache>
            </c:numRef>
          </c:val>
          <c:extLst>
            <c:ext xmlns:c16="http://schemas.microsoft.com/office/drawing/2014/chart" uri="{C3380CC4-5D6E-409C-BE32-E72D297353CC}">
              <c16:uniqueId val="{00000000-5FDC-4396-A920-225AC2BB3D83}"/>
            </c:ext>
          </c:extLst>
        </c:ser>
        <c:dLbls>
          <c:dLblPos val="outEnd"/>
          <c:showLegendKey val="0"/>
          <c:showVal val="1"/>
          <c:showCatName val="0"/>
          <c:showSerName val="0"/>
          <c:showPercent val="0"/>
          <c:showBubbleSize val="0"/>
        </c:dLbls>
        <c:gapWidth val="219"/>
        <c:overlap val="-27"/>
        <c:axId val="226704384"/>
        <c:axId val="226707328"/>
      </c:barChart>
      <c:catAx>
        <c:axId val="2267043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1" i="0" u="none" strike="noStrike" kern="1200" baseline="0">
                <a:solidFill>
                  <a:schemeClr val="tx1"/>
                </a:solidFill>
                <a:latin typeface="+mn-lt"/>
                <a:ea typeface="+mn-ea"/>
                <a:cs typeface="+mn-cs"/>
              </a:defRPr>
            </a:pPr>
            <a:endParaRPr lang="pt-BR"/>
          </a:p>
        </c:txPr>
        <c:crossAx val="226707328"/>
        <c:crosses val="autoZero"/>
        <c:auto val="1"/>
        <c:lblAlgn val="ctr"/>
        <c:lblOffset val="100"/>
        <c:noMultiLvlLbl val="0"/>
      </c:catAx>
      <c:valAx>
        <c:axId val="226707328"/>
        <c:scaling>
          <c:orientation val="minMax"/>
        </c:scaling>
        <c:delete val="1"/>
        <c:axPos val="l"/>
        <c:numFmt formatCode="0.00%" sourceLinked="1"/>
        <c:majorTickMark val="out"/>
        <c:minorTickMark val="none"/>
        <c:tickLblPos val="nextTo"/>
        <c:crossAx val="22670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5875" cap="flat" cmpd="sng" algn="ctr">
      <a:noFill/>
      <a:round/>
    </a:ln>
    <a:effectLst/>
  </c:spPr>
  <c:txPr>
    <a:bodyPr/>
    <a:lstStyle/>
    <a:p>
      <a:pPr>
        <a:defRPr lang="en-US" sz="900" b="0" i="0" u="none" strike="noStrike" kern="1200" baseline="0">
          <a:solidFill>
            <a:schemeClr val="tx1"/>
          </a:solidFill>
          <a:latin typeface="+mn-lt"/>
          <a:ea typeface="+mn-ea"/>
          <a:cs typeface="+mn-cs"/>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RISCO!$F$4</c:f>
              <c:strCache>
                <c:ptCount val="1"/>
                <c:pt idx="0">
                  <c:v>Volatilidade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RISCO!$F$33:$F$46</c:f>
              <c:numCache>
                <c:formatCode>mmm\-yy</c:formatCode>
                <c:ptCount val="14"/>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numCache>
              <c:extLst/>
            </c:numRef>
          </c:cat>
          <c:val>
            <c:numRef>
              <c:f>RISCO!$G$33:$G$46</c:f>
              <c:numCache>
                <c:formatCode>0.00%</c:formatCode>
                <c:ptCount val="14"/>
                <c:pt idx="0">
                  <c:v>2.6700000000000002E-2</c:v>
                </c:pt>
                <c:pt idx="1">
                  <c:v>2.63484017766796E-2</c:v>
                </c:pt>
                <c:pt idx="2">
                  <c:v>2.6228140794272499E-2</c:v>
                </c:pt>
                <c:pt idx="3">
                  <c:v>2.6082975934539999E-2</c:v>
                </c:pt>
                <c:pt idx="4">
                  <c:v>2.5299134177882002E-2</c:v>
                </c:pt>
                <c:pt idx="5">
                  <c:v>2.5282003705741199E-2</c:v>
                </c:pt>
                <c:pt idx="6">
                  <c:v>2.59133823467841E-2</c:v>
                </c:pt>
                <c:pt idx="7">
                  <c:v>2.2715929573596302E-2</c:v>
                </c:pt>
                <c:pt idx="8">
                  <c:v>2.1566151209240599E-2</c:v>
                </c:pt>
                <c:pt idx="9">
                  <c:v>1.9683049553331201E-2</c:v>
                </c:pt>
                <c:pt idx="10">
                  <c:v>1.87211916860585E-2</c:v>
                </c:pt>
                <c:pt idx="11">
                  <c:v>1.8388830202010702E-2</c:v>
                </c:pt>
                <c:pt idx="12">
                  <c:v>1.8554938966352099E-2</c:v>
                </c:pt>
                <c:pt idx="13">
                  <c:v>1.95E-2</c:v>
                </c:pt>
              </c:numCache>
              <c:extLst/>
            </c:numRef>
          </c:val>
          <c:extLst>
            <c:ext xmlns:c16="http://schemas.microsoft.com/office/drawing/2014/chart" uri="{C3380CC4-5D6E-409C-BE32-E72D297353CC}">
              <c16:uniqueId val="{00000000-494B-47E8-A1EA-321A18C09829}"/>
            </c:ext>
          </c:extLst>
        </c:ser>
        <c:dLbls>
          <c:dLblPos val="outEnd"/>
          <c:showLegendKey val="0"/>
          <c:showVal val="1"/>
          <c:showCatName val="0"/>
          <c:showSerName val="0"/>
          <c:showPercent val="0"/>
          <c:showBubbleSize val="0"/>
        </c:dLbls>
        <c:gapWidth val="150"/>
        <c:axId val="228384128"/>
        <c:axId val="228423936"/>
      </c:barChart>
      <c:dateAx>
        <c:axId val="228384128"/>
        <c:scaling>
          <c:orientation val="minMax"/>
        </c:scaling>
        <c:delete val="0"/>
        <c:axPos val="b"/>
        <c:numFmt formatCode="mmm\-yy" sourceLinked="1"/>
        <c:majorTickMark val="out"/>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pt-BR"/>
          </a:p>
        </c:txPr>
        <c:crossAx val="228423936"/>
        <c:crosses val="autoZero"/>
        <c:auto val="1"/>
        <c:lblOffset val="100"/>
        <c:baseTimeUnit val="months"/>
      </c:dateAx>
      <c:valAx>
        <c:axId val="228423936"/>
        <c:scaling>
          <c:orientation val="minMax"/>
        </c:scaling>
        <c:delete val="1"/>
        <c:axPos val="l"/>
        <c:numFmt formatCode="0.00%" sourceLinked="1"/>
        <c:majorTickMark val="out"/>
        <c:minorTickMark val="none"/>
        <c:tickLblPos val="nextTo"/>
        <c:crossAx val="228384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r>
              <a:rPr lang="en-US" b="1"/>
              <a:t>VaR</a:t>
            </a:r>
            <a:r>
              <a:rPr lang="en-US" b="1" baseline="0"/>
              <a:t> Histórico</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6.256944585522517E-2"/>
          <c:y val="0.1762129004451343"/>
          <c:w val="0.9152551803787915"/>
          <c:h val="0.61511665208515598"/>
        </c:manualLayout>
      </c:layout>
      <c:barChart>
        <c:barDir val="col"/>
        <c:grouping val="clustered"/>
        <c:varyColors val="0"/>
        <c:ser>
          <c:idx val="0"/>
          <c:order val="0"/>
          <c:tx>
            <c:strRef>
              <c:f>RISCO!$C$4</c:f>
              <c:strCache>
                <c:ptCount val="1"/>
                <c:pt idx="0">
                  <c:v>VaR Histórico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RISCO!$C$33:$C$46</c:f>
              <c:numCache>
                <c:formatCode>mmm\-yy</c:formatCode>
                <c:ptCount val="14"/>
                <c:pt idx="0">
                  <c:v>45017</c:v>
                </c:pt>
                <c:pt idx="1">
                  <c:v>45047</c:v>
                </c:pt>
                <c:pt idx="2">
                  <c:v>45078</c:v>
                </c:pt>
                <c:pt idx="3">
                  <c:v>45108</c:v>
                </c:pt>
                <c:pt idx="4">
                  <c:v>45139</c:v>
                </c:pt>
                <c:pt idx="5">
                  <c:v>45170</c:v>
                </c:pt>
                <c:pt idx="6">
                  <c:v>45200</c:v>
                </c:pt>
                <c:pt idx="7">
                  <c:v>45231</c:v>
                </c:pt>
                <c:pt idx="8">
                  <c:v>45261</c:v>
                </c:pt>
                <c:pt idx="9">
                  <c:v>45292</c:v>
                </c:pt>
                <c:pt idx="10">
                  <c:v>45323</c:v>
                </c:pt>
                <c:pt idx="11">
                  <c:v>45352</c:v>
                </c:pt>
                <c:pt idx="12">
                  <c:v>45383</c:v>
                </c:pt>
                <c:pt idx="13">
                  <c:v>45413</c:v>
                </c:pt>
              </c:numCache>
              <c:extLst/>
            </c:numRef>
          </c:cat>
          <c:val>
            <c:numRef>
              <c:f>RISCO!$D$33:$D$46</c:f>
              <c:numCache>
                <c:formatCode>0.00%</c:formatCode>
                <c:ptCount val="14"/>
                <c:pt idx="0">
                  <c:v>2.2000000000000001E-3</c:v>
                </c:pt>
                <c:pt idx="1">
                  <c:v>2.0184753965745098E-3</c:v>
                </c:pt>
                <c:pt idx="2">
                  <c:v>1.9773727361461699E-3</c:v>
                </c:pt>
                <c:pt idx="3">
                  <c:v>1.9773727361461699E-3</c:v>
                </c:pt>
                <c:pt idx="4">
                  <c:v>1.9873207592118101E-3</c:v>
                </c:pt>
                <c:pt idx="5">
                  <c:v>1.95331191444547E-3</c:v>
                </c:pt>
                <c:pt idx="6">
                  <c:v>2.2756042215534801E-3</c:v>
                </c:pt>
                <c:pt idx="7">
                  <c:v>1.78526804755485E-3</c:v>
                </c:pt>
                <c:pt idx="8">
                  <c:v>1.69802376684191E-3</c:v>
                </c:pt>
                <c:pt idx="9">
                  <c:v>1.53009996620978E-3</c:v>
                </c:pt>
                <c:pt idx="10">
                  <c:v>1.4370685179058099E-3</c:v>
                </c:pt>
                <c:pt idx="11">
                  <c:v>1.4370685179058099E-3</c:v>
                </c:pt>
                <c:pt idx="12">
                  <c:v>1.5300999594779401E-3</c:v>
                </c:pt>
                <c:pt idx="13">
                  <c:v>1.5E-3</c:v>
                </c:pt>
              </c:numCache>
              <c:extLst/>
            </c:numRef>
          </c:val>
          <c:extLst>
            <c:ext xmlns:c16="http://schemas.microsoft.com/office/drawing/2014/chart" uri="{C3380CC4-5D6E-409C-BE32-E72D297353CC}">
              <c16:uniqueId val="{00000000-716B-41BB-8662-D0C2C536AB29}"/>
            </c:ext>
          </c:extLst>
        </c:ser>
        <c:dLbls>
          <c:showLegendKey val="0"/>
          <c:showVal val="0"/>
          <c:showCatName val="0"/>
          <c:showSerName val="0"/>
          <c:showPercent val="0"/>
          <c:showBubbleSize val="0"/>
        </c:dLbls>
        <c:gapWidth val="150"/>
        <c:axId val="228353536"/>
        <c:axId val="228355072"/>
      </c:barChart>
      <c:dateAx>
        <c:axId val="228353536"/>
        <c:scaling>
          <c:orientation val="minMax"/>
        </c:scaling>
        <c:delete val="0"/>
        <c:axPos val="b"/>
        <c:numFmt formatCode="mmm\-yy"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228355072"/>
        <c:crosses val="autoZero"/>
        <c:auto val="1"/>
        <c:lblOffset val="100"/>
        <c:baseTimeUnit val="months"/>
      </c:dateAx>
      <c:valAx>
        <c:axId val="228355072"/>
        <c:scaling>
          <c:orientation val="minMax"/>
        </c:scaling>
        <c:delete val="1"/>
        <c:axPos val="l"/>
        <c:numFmt formatCode="0.00%" sourceLinked="1"/>
        <c:majorTickMark val="none"/>
        <c:minorTickMark val="none"/>
        <c:tickLblPos val="nextTo"/>
        <c:crossAx val="22835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cap="none" spc="20" baseline="0">
                <a:solidFill>
                  <a:sysClr val="windowText" lastClr="000000"/>
                </a:solidFill>
                <a:latin typeface="+mn-lt"/>
                <a:ea typeface="+mn-ea"/>
                <a:cs typeface="+mn-cs"/>
              </a:defRPr>
            </a:pPr>
            <a:r>
              <a:rPr lang="pt-BR"/>
              <a:t>RISCO X RETORNO - Fundos Renda fixa 100% TP Art. 7º, I,"b“: </a:t>
            </a:r>
          </a:p>
        </c:rich>
      </c:tx>
      <c:overlay val="0"/>
      <c:spPr>
        <a:noFill/>
        <a:ln>
          <a:noFill/>
        </a:ln>
        <a:effectLst/>
      </c:spPr>
      <c:txPr>
        <a:bodyPr rot="0" spcFirstLastPara="1" vertOverflow="ellipsis" vert="horz" wrap="square" anchor="ctr" anchorCtr="1"/>
        <a:lstStyle/>
        <a:p>
          <a:pPr>
            <a:defRPr sz="132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2481824203633239E-2"/>
          <c:y val="0.11425050885836312"/>
          <c:w val="0.86203307100848792"/>
          <c:h val="0.63684161276471052"/>
        </c:manualLayout>
      </c:layout>
      <c:scatterChart>
        <c:scatterStyle val="lineMarker"/>
        <c:varyColors val="0"/>
        <c:ser>
          <c:idx val="0"/>
          <c:order val="0"/>
          <c:tx>
            <c:strRef>
              <c:f>'ANÁLISE DE RISCO'!$B$3</c:f>
              <c:strCache>
                <c:ptCount val="1"/>
                <c:pt idx="0">
                  <c:v>BB IDKA 2 TÍTULOS PÚBLICOS FI RENDA FIXA PREVIDENCIÁRIO</c:v>
                </c:pt>
              </c:strCache>
            </c:strRef>
          </c:tx>
          <c:spPr>
            <a:ln w="25400" cap="flat" cmpd="sng" algn="ctr">
              <a:noFill/>
              <a:prstDash val="sysDot"/>
              <a:round/>
            </a:ln>
            <a:effectLst/>
          </c:spPr>
          <c:marker>
            <c:symbol val="circle"/>
            <c:size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'ANÁLISE DE RISCO'!$J$3</c:f>
              <c:numCache>
                <c:formatCode>0.00%</c:formatCode>
                <c:ptCount val="1"/>
                <c:pt idx="0">
                  <c:v>1.6694021885002509E-2</c:v>
                </c:pt>
              </c:numCache>
            </c:numRef>
          </c:xVal>
          <c:yVal>
            <c:numRef>
              <c:f>'ANÁLISE DE RISCO'!$F$3</c:f>
              <c:numCache>
                <c:formatCode>0.00%</c:formatCode>
                <c:ptCount val="1"/>
                <c:pt idx="0">
                  <c:v>8.9472875129049223E-2</c:v>
                </c:pt>
              </c:numCache>
            </c:numRef>
          </c:yVal>
          <c:smooth val="0"/>
          <c:extLst>
            <c:ext xmlns:c16="http://schemas.microsoft.com/office/drawing/2014/chart" uri="{C3380CC4-5D6E-409C-BE32-E72D297353CC}">
              <c16:uniqueId val="{00000000-3C35-4A2D-BEC4-C920FDA22217}"/>
            </c:ext>
          </c:extLst>
        </c:ser>
        <c:ser>
          <c:idx val="1"/>
          <c:order val="1"/>
          <c:tx>
            <c:strRef>
              <c:f>'ANÁLISE DE RISCO'!$B$4</c:f>
              <c:strCache>
                <c:ptCount val="1"/>
                <c:pt idx="0">
                  <c:v>BB IMA-B 5 FIC RENDA FIXA PREVIDENCIÁRIO LP</c:v>
                </c:pt>
              </c:strCache>
            </c:strRef>
          </c:tx>
          <c:spPr>
            <a:ln w="25400" cap="flat" cmpd="sng" algn="ctr">
              <a:noFill/>
              <a:prstDash val="sysDot"/>
              <a:round/>
            </a:ln>
            <a:effectLst/>
          </c:spPr>
          <c:marker>
            <c:symbol val="circle"/>
            <c:size val="12"/>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marker>
          <c:xVal>
            <c:numRef>
              <c:f>'ANÁLISE DE RISCO'!$J$4</c:f>
              <c:numCache>
                <c:formatCode>0.00%</c:formatCode>
                <c:ptCount val="1"/>
                <c:pt idx="0">
                  <c:v>1.7329904177525071E-2</c:v>
                </c:pt>
              </c:numCache>
            </c:numRef>
          </c:xVal>
          <c:yVal>
            <c:numRef>
              <c:f>'ANÁLISE DE RISCO'!$F$4</c:f>
              <c:numCache>
                <c:formatCode>0.00%</c:formatCode>
                <c:ptCount val="1"/>
                <c:pt idx="0">
                  <c:v>8.7035726800567703E-2</c:v>
                </c:pt>
              </c:numCache>
            </c:numRef>
          </c:yVal>
          <c:smooth val="0"/>
          <c:extLst>
            <c:ext xmlns:c16="http://schemas.microsoft.com/office/drawing/2014/chart" uri="{C3380CC4-5D6E-409C-BE32-E72D297353CC}">
              <c16:uniqueId val="{00000001-3C35-4A2D-BEC4-C920FDA22217}"/>
            </c:ext>
          </c:extLst>
        </c:ser>
        <c:ser>
          <c:idx val="2"/>
          <c:order val="2"/>
          <c:tx>
            <c:strRef>
              <c:f>'ANÁLISE DE RISCO'!$B$5</c:f>
              <c:strCache>
                <c:ptCount val="1"/>
                <c:pt idx="0">
                  <c:v>BB IMA-B TÍTULOS PÚBLICOS FI RENDA FIXA PREVIDENCIÁRIO</c:v>
                </c:pt>
              </c:strCache>
            </c:strRef>
          </c:tx>
          <c:spPr>
            <a:ln w="25400" cap="flat" cmpd="sng" algn="ctr">
              <a:noFill/>
              <a:prstDash val="sysDot"/>
              <a:round/>
            </a:ln>
            <a:effectLst/>
          </c:spPr>
          <c:marker>
            <c:symbol val="circle"/>
            <c:size val="1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xVal>
            <c:numRef>
              <c:f>'ANÁLISE DE RISCO'!$J$5</c:f>
              <c:numCache>
                <c:formatCode>0.00%</c:formatCode>
                <c:ptCount val="1"/>
                <c:pt idx="0">
                  <c:v>3.8516778855583328E-2</c:v>
                </c:pt>
              </c:numCache>
            </c:numRef>
          </c:xVal>
          <c:yVal>
            <c:numRef>
              <c:f>'ANÁLISE DE RISCO'!$F$5</c:f>
              <c:numCache>
                <c:formatCode>0.00%</c:formatCode>
                <c:ptCount val="1"/>
                <c:pt idx="0">
                  <c:v>6.2935616745197764E-2</c:v>
                </c:pt>
              </c:numCache>
            </c:numRef>
          </c:yVal>
          <c:smooth val="0"/>
          <c:extLst>
            <c:ext xmlns:c16="http://schemas.microsoft.com/office/drawing/2014/chart" uri="{C3380CC4-5D6E-409C-BE32-E72D297353CC}">
              <c16:uniqueId val="{00000002-3C35-4A2D-BEC4-C920FDA22217}"/>
            </c:ext>
          </c:extLst>
        </c:ser>
        <c:ser>
          <c:idx val="3"/>
          <c:order val="3"/>
          <c:tx>
            <c:strRef>
              <c:f>'ANÁLISE DE RISCO'!$B$6</c:f>
              <c:strCache>
                <c:ptCount val="1"/>
                <c:pt idx="0">
                  <c:v>BB IRF-M 1 TÍTULOS PÚBLICOS FIC RENDA FIXA PREVIDENCIÁRIO</c:v>
                </c:pt>
              </c:strCache>
            </c:strRef>
          </c:tx>
          <c:spPr>
            <a:ln w="25400" cap="flat" cmpd="sng" algn="ctr">
              <a:noFill/>
              <a:prstDash val="sysDot"/>
              <a:round/>
            </a:ln>
            <a:effectLst/>
          </c:spPr>
          <c:marker>
            <c:symbol val="circle"/>
            <c:size val="12"/>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marker>
          <c:xVal>
            <c:numRef>
              <c:f>'ANÁLISE DE RISCO'!$J$6</c:f>
              <c:numCache>
                <c:formatCode>0.00%</c:formatCode>
                <c:ptCount val="1"/>
                <c:pt idx="0">
                  <c:v>3.3035008067677637E-3</c:v>
                </c:pt>
              </c:numCache>
            </c:numRef>
          </c:xVal>
          <c:yVal>
            <c:numRef>
              <c:f>'ANÁLISE DE RISCO'!$F$6</c:f>
              <c:numCache>
                <c:formatCode>0.00%</c:formatCode>
                <c:ptCount val="1"/>
                <c:pt idx="0">
                  <c:v>0.11380451228403321</c:v>
                </c:pt>
              </c:numCache>
            </c:numRef>
          </c:yVal>
          <c:smooth val="0"/>
          <c:extLst>
            <c:ext xmlns:c16="http://schemas.microsoft.com/office/drawing/2014/chart" uri="{C3380CC4-5D6E-409C-BE32-E72D297353CC}">
              <c16:uniqueId val="{00000003-3C35-4A2D-BEC4-C920FDA22217}"/>
            </c:ext>
          </c:extLst>
        </c:ser>
        <c:ser>
          <c:idx val="5"/>
          <c:order val="4"/>
          <c:tx>
            <c:strRef>
              <c:f>'ANÁLISE DE RISCO'!$B$7</c:f>
              <c:strCache>
                <c:ptCount val="1"/>
                <c:pt idx="0">
                  <c:v>CAIXA BRASIL IMA-B 5+ TÍTULOS PÚBLICOS FI RENDA FIXA LP</c:v>
                </c:pt>
              </c:strCache>
            </c:strRef>
          </c:tx>
          <c:spPr>
            <a:ln w="25400" cap="flat" cmpd="sng" algn="ctr">
              <a:noFill/>
              <a:prstDash val="sysDot"/>
              <a:round/>
            </a:ln>
            <a:effectLst/>
          </c:spPr>
          <c:marker>
            <c:symbol val="circle"/>
            <c:size val="12"/>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marker>
          <c:xVal>
            <c:numRef>
              <c:f>'ANÁLISE DE RISCO'!$J$7</c:f>
              <c:numCache>
                <c:formatCode>0.00%</c:formatCode>
                <c:ptCount val="1"/>
                <c:pt idx="0">
                  <c:v>5.8989747654321328E-2</c:v>
                </c:pt>
              </c:numCache>
            </c:numRef>
          </c:xVal>
          <c:yVal>
            <c:numRef>
              <c:f>'ANÁLISE DE RISCO'!$F$7</c:f>
              <c:numCache>
                <c:formatCode>0.00%</c:formatCode>
                <c:ptCount val="1"/>
                <c:pt idx="0">
                  <c:v>4.239670027878506E-2</c:v>
                </c:pt>
              </c:numCache>
            </c:numRef>
          </c:yVal>
          <c:smooth val="0"/>
          <c:extLst>
            <c:ext xmlns:c16="http://schemas.microsoft.com/office/drawing/2014/chart" uri="{C3380CC4-5D6E-409C-BE32-E72D297353CC}">
              <c16:uniqueId val="{00000004-3C35-4A2D-BEC4-C920FDA22217}"/>
            </c:ext>
          </c:extLst>
        </c:ser>
        <c:ser>
          <c:idx val="6"/>
          <c:order val="5"/>
          <c:tx>
            <c:strRef>
              <c:f>'ANÁLISE DE RISCO'!$B$8</c:f>
              <c:strCache>
                <c:ptCount val="1"/>
                <c:pt idx="0">
                  <c:v>CAIXA BRASIL IRF-M 1 TÍTULOS PÚBLICOS FI RENDA FIXA</c:v>
                </c:pt>
              </c:strCache>
            </c:strRef>
          </c:tx>
          <c:spPr>
            <a:ln w="25400" cap="flat" cmpd="sng" algn="ctr">
              <a:noFill/>
              <a:prstDash val="sysDot"/>
              <a:round/>
            </a:ln>
            <a:effectLst/>
          </c:spPr>
          <c:marker>
            <c:symbol val="circle"/>
            <c:size val="11"/>
            <c:spPr>
              <a:gradFill rotWithShape="1">
                <a:gsLst>
                  <a:gs pos="0">
                    <a:schemeClr val="accent1">
                      <a:lumMod val="60000"/>
                      <a:lumMod val="110000"/>
                      <a:satMod val="105000"/>
                      <a:tint val="67000"/>
                    </a:schemeClr>
                  </a:gs>
                  <a:gs pos="50000">
                    <a:schemeClr val="accent1">
                      <a:lumMod val="60000"/>
                      <a:lumMod val="105000"/>
                      <a:satMod val="103000"/>
                      <a:tint val="73000"/>
                    </a:schemeClr>
                  </a:gs>
                  <a:gs pos="100000">
                    <a:schemeClr val="accent1">
                      <a:lumMod val="60000"/>
                      <a:lumMod val="105000"/>
                      <a:satMod val="109000"/>
                      <a:tint val="81000"/>
                    </a:schemeClr>
                  </a:gs>
                </a:gsLst>
                <a:lin ang="5400000" scaled="0"/>
              </a:gradFill>
              <a:ln w="9525" cap="flat" cmpd="sng" algn="ctr">
                <a:solidFill>
                  <a:schemeClr val="accent1">
                    <a:lumMod val="60000"/>
                    <a:shade val="95000"/>
                  </a:schemeClr>
                </a:solidFill>
                <a:round/>
              </a:ln>
              <a:effectLst/>
            </c:spPr>
          </c:marker>
          <c:xVal>
            <c:numRef>
              <c:f>'ANÁLISE DE RISCO'!$J$8</c:f>
              <c:numCache>
                <c:formatCode>0.00%</c:formatCode>
                <c:ptCount val="1"/>
                <c:pt idx="0">
                  <c:v>3.2479021392967608E-3</c:v>
                </c:pt>
              </c:numCache>
            </c:numRef>
          </c:xVal>
          <c:yVal>
            <c:numRef>
              <c:f>'ANÁLISE DE RISCO'!$F$8</c:f>
              <c:numCache>
                <c:formatCode>0.00%</c:formatCode>
                <c:ptCount val="1"/>
                <c:pt idx="0">
                  <c:v>0.11504538605710923</c:v>
                </c:pt>
              </c:numCache>
            </c:numRef>
          </c:yVal>
          <c:smooth val="0"/>
          <c:extLst>
            <c:ext xmlns:c16="http://schemas.microsoft.com/office/drawing/2014/chart" uri="{C3380CC4-5D6E-409C-BE32-E72D297353CC}">
              <c16:uniqueId val="{00000005-3C35-4A2D-BEC4-C920FDA22217}"/>
            </c:ext>
          </c:extLst>
        </c:ser>
        <c:ser>
          <c:idx val="4"/>
          <c:order val="6"/>
          <c:tx>
            <c:strRef>
              <c:f>'ANÁLISE DE RISCO'!$B$9</c:f>
              <c:strCache>
                <c:ptCount val="1"/>
                <c:pt idx="0">
                  <c:v>TREND PÓS-FIXADO FIC RENDA FIXA SIMPLES</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11"/>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marker>
          <c:xVal>
            <c:numRef>
              <c:f>'ANÁLISE DE RISCO'!$J$9</c:f>
              <c:numCache>
                <c:formatCode>0.00%</c:formatCode>
                <c:ptCount val="1"/>
                <c:pt idx="0">
                  <c:v>7.2574124714514454E-4</c:v>
                </c:pt>
              </c:numCache>
            </c:numRef>
          </c:xVal>
          <c:yVal>
            <c:numRef>
              <c:f>'ANÁLISE DE RISCO'!$F$9</c:f>
              <c:numCache>
                <c:formatCode>0.00%</c:formatCode>
                <c:ptCount val="1"/>
                <c:pt idx="0">
                  <c:v>0.12055270983458999</c:v>
                </c:pt>
              </c:numCache>
            </c:numRef>
          </c:yVal>
          <c:smooth val="0"/>
          <c:extLst>
            <c:ext xmlns:c16="http://schemas.microsoft.com/office/drawing/2014/chart" uri="{C3380CC4-5D6E-409C-BE32-E72D297353CC}">
              <c16:uniqueId val="{00000006-3C35-4A2D-BEC4-C920FDA22217}"/>
            </c:ext>
          </c:extLst>
        </c:ser>
        <c:dLbls>
          <c:showLegendKey val="0"/>
          <c:showVal val="0"/>
          <c:showCatName val="0"/>
          <c:showSerName val="0"/>
          <c:showPercent val="0"/>
          <c:showBubbleSize val="0"/>
        </c:dLbls>
        <c:axId val="1117648272"/>
        <c:axId val="1150314560"/>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1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ayout>
        <c:manualLayout>
          <c:xMode val="edge"/>
          <c:yMode val="edge"/>
          <c:x val="4.5461698186922112E-2"/>
          <c:y val="0.79877420299478874"/>
          <c:w val="0.83630462245494019"/>
          <c:h val="0.16707265490175677"/>
        </c:manualLayout>
      </c:layout>
      <c:overlay val="0"/>
      <c:spPr>
        <a:noFill/>
        <a:ln>
          <a:noFill/>
        </a:ln>
        <a:effectLst/>
      </c:spPr>
      <c:txPr>
        <a:bodyPr rot="0" spcFirstLastPara="1" vertOverflow="ellipsis" vert="horz" wrap="square" anchor="ctr" anchorCtr="1"/>
        <a:lstStyle/>
        <a:p>
          <a:pPr>
            <a:defRPr sz="90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100">
          <a:solidFill>
            <a:sysClr val="windowText" lastClr="000000"/>
          </a:solidFill>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r>
              <a:rPr lang="pt-BR"/>
              <a:t>RISCO X RETORNO - Fundos Renda Fixa em geral Art. 7º, III,"a“: </a:t>
            </a:r>
          </a:p>
        </c:rich>
      </c:tx>
      <c:overlay val="0"/>
      <c:spPr>
        <a:noFill/>
        <a:ln>
          <a:noFill/>
        </a:ln>
        <a:effectLst/>
      </c:spPr>
      <c:txPr>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3758027403476177E-2"/>
          <c:y val="0.11163144789952803"/>
          <c:w val="0.86203307100848792"/>
          <c:h val="0.63684161276471052"/>
        </c:manualLayout>
      </c:layout>
      <c:scatterChart>
        <c:scatterStyle val="lineMarker"/>
        <c:varyColors val="0"/>
        <c:ser>
          <c:idx val="0"/>
          <c:order val="0"/>
          <c:tx>
            <c:strRef>
              <c:f>'ANÁLISE DE RISCO'!$B$12</c:f>
              <c:strCache>
                <c:ptCount val="1"/>
                <c:pt idx="0">
                  <c:v>BB FLUXO FIC RENDA FIXA SIMPLES PREVIDENCIÁRIO</c:v>
                </c:pt>
              </c:strCache>
            </c:strRef>
          </c:tx>
          <c:spPr>
            <a:ln w="25400" cap="flat" cmpd="sng" algn="ctr">
              <a:noFill/>
              <a:prstDash val="sysDot"/>
              <a:round/>
            </a:ln>
            <a:effectLst/>
          </c:spPr>
          <c:marker>
            <c:symbol val="circle"/>
            <c:size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'ANÁLISE DE RISCO'!$J$12</c:f>
              <c:numCache>
                <c:formatCode>0.00%</c:formatCode>
                <c:ptCount val="1"/>
                <c:pt idx="0">
                  <c:v>6.5249329943432215E-4</c:v>
                </c:pt>
              </c:numCache>
            </c:numRef>
          </c:xVal>
          <c:yVal>
            <c:numRef>
              <c:f>'ANÁLISE DE RISCO'!$F$12</c:f>
              <c:numCache>
                <c:formatCode>0.00%</c:formatCode>
                <c:ptCount val="1"/>
                <c:pt idx="0">
                  <c:v>0.110051557823313</c:v>
                </c:pt>
              </c:numCache>
            </c:numRef>
          </c:yVal>
          <c:smooth val="0"/>
          <c:extLst>
            <c:ext xmlns:c16="http://schemas.microsoft.com/office/drawing/2014/chart" uri="{C3380CC4-5D6E-409C-BE32-E72D297353CC}">
              <c16:uniqueId val="{00000000-01E1-4120-A310-6C6B65581779}"/>
            </c:ext>
          </c:extLst>
        </c:ser>
        <c:ser>
          <c:idx val="1"/>
          <c:order val="1"/>
          <c:tx>
            <c:strRef>
              <c:f>'ANÁLISE DE RISCO'!$B$13</c:f>
              <c:strCache>
                <c:ptCount val="1"/>
                <c:pt idx="0">
                  <c:v>BB PERFIL FIC RENDA FIXA REFERENCIADO DI PREVIDENCIÁRIO LP</c:v>
                </c:pt>
              </c:strCache>
            </c:strRef>
          </c:tx>
          <c:spPr>
            <a:ln w="25400" cap="flat" cmpd="sng" algn="ctr">
              <a:noFill/>
              <a:prstDash val="sysDot"/>
              <a:round/>
            </a:ln>
            <a:effectLst/>
          </c:spPr>
          <c:marker>
            <c:symbol val="circle"/>
            <c:size val="12"/>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marker>
          <c:xVal>
            <c:numRef>
              <c:f>'ANÁLISE DE RISCO'!$J$13</c:f>
              <c:numCache>
                <c:formatCode>0.00%</c:formatCode>
                <c:ptCount val="1"/>
                <c:pt idx="0">
                  <c:v>6.7929033912737379E-4</c:v>
                </c:pt>
              </c:numCache>
            </c:numRef>
          </c:xVal>
          <c:yVal>
            <c:numRef>
              <c:f>'ANÁLISE DE RISCO'!$F$13</c:f>
              <c:numCache>
                <c:formatCode>0.00%</c:formatCode>
                <c:ptCount val="1"/>
                <c:pt idx="0">
                  <c:v>0.12164195834149805</c:v>
                </c:pt>
              </c:numCache>
            </c:numRef>
          </c:yVal>
          <c:smooth val="0"/>
          <c:extLst>
            <c:ext xmlns:c16="http://schemas.microsoft.com/office/drawing/2014/chart" uri="{C3380CC4-5D6E-409C-BE32-E72D297353CC}">
              <c16:uniqueId val="{00000001-01E1-4120-A310-6C6B65581779}"/>
            </c:ext>
          </c:extLst>
        </c:ser>
        <c:ser>
          <c:idx val="2"/>
          <c:order val="2"/>
          <c:tx>
            <c:strRef>
              <c:f>'ANÁLISE DE RISCO'!$B$14</c:f>
              <c:strCache>
                <c:ptCount val="1"/>
                <c:pt idx="0">
                  <c:v>CAIXA BRASIL FI RENDA FIXA REFERENCIADO DI LP</c:v>
                </c:pt>
              </c:strCache>
            </c:strRef>
          </c:tx>
          <c:spPr>
            <a:ln w="25400" cap="flat" cmpd="sng" algn="ctr">
              <a:noFill/>
              <a:prstDash val="sysDot"/>
              <a:round/>
            </a:ln>
            <a:effectLst/>
          </c:spPr>
          <c:marker>
            <c:symbol val="circle"/>
            <c:size val="11"/>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xVal>
            <c:numRef>
              <c:f>'ANÁLISE DE RISCO'!$J$14</c:f>
              <c:numCache>
                <c:formatCode>0.00%</c:formatCode>
                <c:ptCount val="1"/>
                <c:pt idx="0">
                  <c:v>8.6447214295213995E-4</c:v>
                </c:pt>
              </c:numCache>
            </c:numRef>
          </c:xVal>
          <c:yVal>
            <c:numRef>
              <c:f>'ANÁLISE DE RISCO'!$F$14</c:f>
              <c:numCache>
                <c:formatCode>0.00%</c:formatCode>
                <c:ptCount val="1"/>
                <c:pt idx="0">
                  <c:v>0.12645020590112477</c:v>
                </c:pt>
              </c:numCache>
            </c:numRef>
          </c:yVal>
          <c:smooth val="0"/>
          <c:extLst>
            <c:ext xmlns:c16="http://schemas.microsoft.com/office/drawing/2014/chart" uri="{C3380CC4-5D6E-409C-BE32-E72D297353CC}">
              <c16:uniqueId val="{00000002-01E1-4120-A310-6C6B65581779}"/>
            </c:ext>
          </c:extLst>
        </c:ser>
        <c:ser>
          <c:idx val="3"/>
          <c:order val="3"/>
          <c:tx>
            <c:strRef>
              <c:f>'ANÁLISE DE RISCO'!$B$15</c:f>
              <c:strCache>
                <c:ptCount val="1"/>
                <c:pt idx="0">
                  <c:v>TOWER IMA-B 5 FI RENDA FIXA</c:v>
                </c:pt>
              </c:strCache>
            </c:strRef>
          </c:tx>
          <c:spPr>
            <a:ln w="25400" cap="flat" cmpd="sng" algn="ctr">
              <a:noFill/>
              <a:prstDash val="sysDot"/>
              <a:round/>
            </a:ln>
            <a:effectLst/>
          </c:spPr>
          <c:marker>
            <c:symbol val="circle"/>
            <c:size val="12"/>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marker>
          <c:xVal>
            <c:numRef>
              <c:f>'ANÁLISE DE RISCO'!$J$15</c:f>
              <c:numCache>
                <c:formatCode>0.00%</c:formatCode>
                <c:ptCount val="1"/>
                <c:pt idx="0">
                  <c:v>0.65866797492754603</c:v>
                </c:pt>
              </c:numCache>
            </c:numRef>
          </c:xVal>
          <c:yVal>
            <c:numRef>
              <c:f>'ANÁLISE DE RISCO'!$F$15</c:f>
              <c:numCache>
                <c:formatCode>0.00%</c:formatCode>
                <c:ptCount val="1"/>
                <c:pt idx="0">
                  <c:v>-0.80039215379320405</c:v>
                </c:pt>
              </c:numCache>
            </c:numRef>
          </c:yVal>
          <c:smooth val="0"/>
          <c:extLst>
            <c:ext xmlns:c16="http://schemas.microsoft.com/office/drawing/2014/chart" uri="{C3380CC4-5D6E-409C-BE32-E72D297353CC}">
              <c16:uniqueId val="{00000003-01E1-4120-A310-6C6B65581779}"/>
            </c:ext>
          </c:extLst>
        </c:ser>
        <c:ser>
          <c:idx val="4"/>
          <c:order val="4"/>
          <c:tx>
            <c:strRef>
              <c:f>'ANÁLISE DE RISCO'!$B$17</c:f>
              <c:strCache>
                <c:ptCount val="1"/>
                <c:pt idx="0">
                  <c:v>XP MACRO JUROS ATIVO FIC RENDA FIXA LP</c:v>
                </c:pt>
              </c:strCache>
            </c:strRef>
          </c:tx>
          <c:spPr>
            <a:ln w="25400" cap="flat" cmpd="sng" algn="ctr">
              <a:noFill/>
              <a:prstDash val="sysDot"/>
              <a:round/>
            </a:ln>
            <a:effectLst/>
          </c:spPr>
          <c:marker>
            <c:symbol val="circle"/>
            <c:size val="12"/>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marker>
          <c:xVal>
            <c:numRef>
              <c:f>'ANÁLISE DE RISCO'!$J$17</c:f>
              <c:numCache>
                <c:formatCode>0.00%</c:formatCode>
                <c:ptCount val="1"/>
                <c:pt idx="0">
                  <c:v>2.5130040194394087E-2</c:v>
                </c:pt>
              </c:numCache>
            </c:numRef>
          </c:xVal>
          <c:yVal>
            <c:numRef>
              <c:f>'ANÁLISE DE RISCO'!$F$17</c:f>
              <c:numCache>
                <c:formatCode>0.00%</c:formatCode>
                <c:ptCount val="1"/>
                <c:pt idx="0">
                  <c:v>6.666978044820282E-2</c:v>
                </c:pt>
              </c:numCache>
            </c:numRef>
          </c:yVal>
          <c:smooth val="0"/>
          <c:extLst>
            <c:ext xmlns:c16="http://schemas.microsoft.com/office/drawing/2014/chart" uri="{C3380CC4-5D6E-409C-BE32-E72D297353CC}">
              <c16:uniqueId val="{00000004-01E1-4120-A310-6C6B65581779}"/>
            </c:ext>
          </c:extLst>
        </c:ser>
        <c:ser>
          <c:idx val="5"/>
          <c:order val="5"/>
          <c:tx>
            <c:strRef>
              <c:f>'ANÁLISE DE RISCO'!$B$16</c:f>
              <c:strCache>
                <c:ptCount val="1"/>
                <c:pt idx="0">
                  <c:v>TOWER II IMA-B 5 FI RENDA FIXA</c:v>
                </c:pt>
              </c:strCache>
            </c:strRef>
          </c:tx>
          <c:spPr>
            <a:ln w="25400" cap="flat" cmpd="sng" algn="ctr">
              <a:noFill/>
              <a:prstDash val="sysDot"/>
              <a:round/>
            </a:ln>
            <a:effectLst>
              <a:outerShdw sx="1000" sy="1000" rotWithShape="0">
                <a:srgbClr val="000000"/>
              </a:outerShdw>
            </a:effectLst>
          </c:spPr>
          <c:marker>
            <c:symbol val="circle"/>
            <c:size val="12"/>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12700" cap="flat" cmpd="sng" algn="ctr">
                <a:solidFill>
                  <a:schemeClr val="accent6">
                    <a:shade val="95000"/>
                  </a:schemeClr>
                </a:solidFill>
                <a:round/>
              </a:ln>
              <a:effectLst>
                <a:outerShdw sx="1000" sy="1000" rotWithShape="0">
                  <a:srgbClr val="000000"/>
                </a:outerShdw>
              </a:effectLst>
            </c:spPr>
          </c:marker>
          <c:xVal>
            <c:numRef>
              <c:f>'ANÁLISE DE RISCO'!$J$16</c:f>
              <c:numCache>
                <c:formatCode>0.00%</c:formatCode>
                <c:ptCount val="1"/>
                <c:pt idx="0">
                  <c:v>0.23124591317905513</c:v>
                </c:pt>
              </c:numCache>
            </c:numRef>
          </c:xVal>
          <c:yVal>
            <c:numRef>
              <c:f>'ANÁLISE DE RISCO'!$F$16</c:f>
              <c:numCache>
                <c:formatCode>0.00%</c:formatCode>
                <c:ptCount val="1"/>
                <c:pt idx="0">
                  <c:v>-0.27092749616263556</c:v>
                </c:pt>
              </c:numCache>
            </c:numRef>
          </c:yVal>
          <c:smooth val="0"/>
          <c:extLst>
            <c:ext xmlns:c16="http://schemas.microsoft.com/office/drawing/2014/chart" uri="{C3380CC4-5D6E-409C-BE32-E72D297353CC}">
              <c16:uniqueId val="{00000005-01E1-4120-A310-6C6B65581779}"/>
            </c:ext>
          </c:extLst>
        </c:ser>
        <c:dLbls>
          <c:showLegendKey val="0"/>
          <c:showVal val="0"/>
          <c:showCatName val="0"/>
          <c:showSerName val="0"/>
          <c:showPercent val="0"/>
          <c:showBubbleSize val="0"/>
        </c:dLbls>
        <c:axId val="1117648272"/>
        <c:axId val="1150314560"/>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legendEntry>
        <c:idx val="5"/>
        <c:txPr>
          <a:bodyPr rot="0" spcFirstLastPara="1" vertOverflow="ellipsis" vert="horz" wrap="square" anchor="ctr" anchorCtr="1"/>
          <a:lstStyle/>
          <a:p>
            <a:pPr>
              <a:defRPr sz="1200" b="0" i="0" u="none" strike="noStrike" kern="1200" spc="0" baseline="0">
                <a:solidFill>
                  <a:sysClr val="windowText" lastClr="000000">
                    <a:alpha val="99000"/>
                  </a:sysClr>
                </a:solidFill>
                <a:latin typeface="+mn-lt"/>
                <a:ea typeface="+mn-ea"/>
                <a:cs typeface="+mn-cs"/>
              </a:defRPr>
            </a:pPr>
            <a:endParaRPr lang="pt-BR"/>
          </a:p>
        </c:txPr>
      </c:legendEntry>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200">
          <a:solidFill>
            <a:sysClr val="windowText" lastClr="000000"/>
          </a:solidFill>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r>
              <a:rPr lang="pt-BR"/>
              <a:t>RISCO X RETORNO - Fundos de Ações CVM Art. 8°, I: </a:t>
            </a:r>
          </a:p>
          <a:p>
            <a:pPr>
              <a:defRPr/>
            </a:pPr>
            <a:endParaRPr lang="pt-BR"/>
          </a:p>
        </c:rich>
      </c:tx>
      <c:layout>
        <c:manualLayout>
          <c:xMode val="edge"/>
          <c:yMode val="edge"/>
          <c:x val="0.36686912185199388"/>
          <c:y val="1.7813768968040416E-2"/>
        </c:manualLayout>
      </c:layout>
      <c:overlay val="0"/>
      <c:spPr>
        <a:noFill/>
        <a:ln>
          <a:noFill/>
        </a:ln>
        <a:effectLst/>
      </c:spPr>
      <c:txPr>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3758027403476177E-2"/>
          <c:y val="0.11163144789952803"/>
          <c:w val="0.86203307100848792"/>
          <c:h val="0.63684161276471052"/>
        </c:manualLayout>
      </c:layout>
      <c:scatterChart>
        <c:scatterStyle val="lineMarker"/>
        <c:varyColors val="0"/>
        <c:ser>
          <c:idx val="0"/>
          <c:order val="0"/>
          <c:tx>
            <c:strRef>
              <c:f>'ANÁLISE DE RISCO'!$B$20</c:f>
              <c:strCache>
                <c:ptCount val="1"/>
                <c:pt idx="0">
                  <c:v>AZ QUEST SMALL MID CAPS FIC AÇÕES</c:v>
                </c:pt>
              </c:strCache>
            </c:strRef>
          </c:tx>
          <c:spPr>
            <a:ln w="25400" cap="flat" cmpd="sng" algn="ctr">
              <a:noFill/>
              <a:prstDash val="sysDot"/>
              <a:round/>
            </a:ln>
            <a:effectLst/>
          </c:spPr>
          <c:marker>
            <c:symbol val="circle"/>
            <c:size val="12"/>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'ANÁLISE DE RISCO'!$J$20</c:f>
              <c:numCache>
                <c:formatCode>0.00%</c:formatCode>
                <c:ptCount val="1"/>
                <c:pt idx="0">
                  <c:v>0.16979358711061571</c:v>
                </c:pt>
              </c:numCache>
            </c:numRef>
          </c:xVal>
          <c:yVal>
            <c:numRef>
              <c:f>'ANÁLISE DE RISCO'!$F$20</c:f>
              <c:numCache>
                <c:formatCode>0.00%</c:formatCode>
                <c:ptCount val="1"/>
                <c:pt idx="0">
                  <c:v>6.694590438618353E-2</c:v>
                </c:pt>
              </c:numCache>
            </c:numRef>
          </c:yVal>
          <c:smooth val="0"/>
          <c:extLst>
            <c:ext xmlns:c16="http://schemas.microsoft.com/office/drawing/2014/chart" uri="{C3380CC4-5D6E-409C-BE32-E72D297353CC}">
              <c16:uniqueId val="{00000000-2FEA-4B07-83FA-5BE5FC74F2A8}"/>
            </c:ext>
          </c:extLst>
        </c:ser>
        <c:ser>
          <c:idx val="1"/>
          <c:order val="1"/>
          <c:tx>
            <c:strRef>
              <c:f>'ANÁLISE DE RISCO'!$B$21</c:f>
              <c:strCache>
                <c:ptCount val="1"/>
                <c:pt idx="0">
                  <c:v>BB SELEÇÃO FATORIAL FIC AÇÕES</c:v>
                </c:pt>
              </c:strCache>
            </c:strRef>
          </c:tx>
          <c:spPr>
            <a:ln w="25400" cap="flat" cmpd="sng" algn="ctr">
              <a:noFill/>
              <a:prstDash val="sysDot"/>
              <a:round/>
            </a:ln>
            <a:effectLst/>
          </c:spPr>
          <c:marker>
            <c:symbol val="circle"/>
            <c:size val="12"/>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marker>
          <c:xVal>
            <c:numRef>
              <c:f>'ANÁLISE DE RISCO'!$J$21</c:f>
              <c:numCache>
                <c:formatCode>0.00%</c:formatCode>
                <c:ptCount val="1"/>
                <c:pt idx="0">
                  <c:v>0.14008785087609457</c:v>
                </c:pt>
              </c:numCache>
            </c:numRef>
          </c:xVal>
          <c:yVal>
            <c:numRef>
              <c:f>'ANÁLISE DE RISCO'!$F$21</c:f>
              <c:numCache>
                <c:formatCode>0.00%</c:formatCode>
                <c:ptCount val="1"/>
                <c:pt idx="0">
                  <c:v>5.5568753457528208E-2</c:v>
                </c:pt>
              </c:numCache>
            </c:numRef>
          </c:yVal>
          <c:smooth val="0"/>
          <c:extLst>
            <c:ext xmlns:c16="http://schemas.microsoft.com/office/drawing/2014/chart" uri="{C3380CC4-5D6E-409C-BE32-E72D297353CC}">
              <c16:uniqueId val="{00000001-2FEA-4B07-83FA-5BE5FC74F2A8}"/>
            </c:ext>
          </c:extLst>
        </c:ser>
        <c:ser>
          <c:idx val="2"/>
          <c:order val="2"/>
          <c:tx>
            <c:strRef>
              <c:f>'ANÁLISE DE RISCO'!$B$22</c:f>
              <c:strCache>
                <c:ptCount val="1"/>
                <c:pt idx="0">
                  <c:v>BRADESCO DIVIDENDOS FI AÇÕES</c:v>
                </c:pt>
              </c:strCache>
            </c:strRef>
          </c:tx>
          <c:spPr>
            <a:ln w="25400" cap="flat" cmpd="sng" algn="ctr">
              <a:noFill/>
              <a:prstDash val="sysDot"/>
              <a:round/>
            </a:ln>
            <a:effectLst/>
          </c:spPr>
          <c:marker>
            <c:symbol val="circle"/>
            <c:size val="1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xVal>
            <c:numRef>
              <c:f>'ANÁLISE DE RISCO'!$J$22</c:f>
              <c:numCache>
                <c:formatCode>0.00%</c:formatCode>
                <c:ptCount val="1"/>
                <c:pt idx="0">
                  <c:v>0.13692879677678729</c:v>
                </c:pt>
              </c:numCache>
            </c:numRef>
          </c:xVal>
          <c:yVal>
            <c:numRef>
              <c:f>'ANÁLISE DE RISCO'!$F$22</c:f>
              <c:numCache>
                <c:formatCode>0.00%</c:formatCode>
                <c:ptCount val="1"/>
                <c:pt idx="0">
                  <c:v>8.2297122882916574E-2</c:v>
                </c:pt>
              </c:numCache>
            </c:numRef>
          </c:yVal>
          <c:smooth val="0"/>
          <c:extLst>
            <c:ext xmlns:c16="http://schemas.microsoft.com/office/drawing/2014/chart" uri="{C3380CC4-5D6E-409C-BE32-E72D297353CC}">
              <c16:uniqueId val="{00000002-2FEA-4B07-83FA-5BE5FC74F2A8}"/>
            </c:ext>
          </c:extLst>
        </c:ser>
        <c:ser>
          <c:idx val="3"/>
          <c:order val="3"/>
          <c:tx>
            <c:strRef>
              <c:f>'ANÁLISE DE RISCO'!$B$23</c:f>
              <c:strCache>
                <c:ptCount val="1"/>
                <c:pt idx="0">
                  <c:v>FINACAP MAURITSSTAD FI AÇÕES</c:v>
                </c:pt>
              </c:strCache>
            </c:strRef>
          </c:tx>
          <c:spPr>
            <a:ln w="25400" cap="flat" cmpd="sng" algn="ctr">
              <a:noFill/>
              <a:prstDash val="sysDot"/>
              <a:round/>
            </a:ln>
            <a:effectLst>
              <a:outerShdw blurRad="40000" dist="20000" dir="5400000" rotWithShape="0">
                <a:schemeClr val="bg1">
                  <a:alpha val="38000"/>
                </a:schemeClr>
              </a:outerShdw>
            </a:effectLst>
          </c:spPr>
          <c:marker>
            <c:symbol val="circle"/>
            <c:size val="5"/>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chemeClr val="bg1">
                    <a:alpha val="38000"/>
                  </a:schemeClr>
                </a:outerShdw>
              </a:effectLst>
            </c:spPr>
          </c:marker>
          <c:dPt>
            <c:idx val="0"/>
            <c:marker>
              <c:symbol val="circle"/>
              <c:size val="12"/>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5">
                      <a:shade val="95000"/>
                      <a:alpha val="99000"/>
                    </a:schemeClr>
                  </a:solidFill>
                  <a:round/>
                </a:ln>
                <a:effectLst>
                  <a:outerShdw blurRad="40000" dist="20000" dir="5400000" rotWithShape="0">
                    <a:schemeClr val="bg1">
                      <a:alpha val="38000"/>
                    </a:schemeClr>
                  </a:outerShdw>
                </a:effectLst>
              </c:spPr>
            </c:marker>
            <c:bubble3D val="0"/>
            <c:extLst>
              <c:ext xmlns:c16="http://schemas.microsoft.com/office/drawing/2014/chart" uri="{C3380CC4-5D6E-409C-BE32-E72D297353CC}">
                <c16:uniqueId val="{00000003-2FEA-4B07-83FA-5BE5FC74F2A8}"/>
              </c:ext>
            </c:extLst>
          </c:dPt>
          <c:xVal>
            <c:numRef>
              <c:f>'ANÁLISE DE RISCO'!$J$23</c:f>
              <c:numCache>
                <c:formatCode>0.00%</c:formatCode>
                <c:ptCount val="1"/>
                <c:pt idx="0">
                  <c:v>0.14421610667092855</c:v>
                </c:pt>
              </c:numCache>
            </c:numRef>
          </c:xVal>
          <c:yVal>
            <c:numRef>
              <c:f>'ANÁLISE DE RISCO'!$F$23</c:f>
              <c:numCache>
                <c:formatCode>0.00%</c:formatCode>
                <c:ptCount val="1"/>
                <c:pt idx="0">
                  <c:v>0.11041210734480189</c:v>
                </c:pt>
              </c:numCache>
            </c:numRef>
          </c:yVal>
          <c:smooth val="0"/>
          <c:extLst>
            <c:ext xmlns:c16="http://schemas.microsoft.com/office/drawing/2014/chart" uri="{C3380CC4-5D6E-409C-BE32-E72D297353CC}">
              <c16:uniqueId val="{00000004-2FEA-4B07-83FA-5BE5FC74F2A8}"/>
            </c:ext>
          </c:extLst>
        </c:ser>
        <c:ser>
          <c:idx val="4"/>
          <c:order val="4"/>
          <c:tx>
            <c:strRef>
              <c:f>'ANÁLISE DE RISCO'!$B$24</c:f>
              <c:strCache>
                <c:ptCount val="1"/>
                <c:pt idx="0">
                  <c:v>CONSTÂNCIA FUNDAMENTO FI AÇÕES</c:v>
                </c:pt>
              </c:strCache>
            </c:strRef>
          </c:tx>
          <c:spPr>
            <a:ln w="25400" cap="flat" cmpd="sng" algn="ctr">
              <a:noFill/>
              <a:prstDash val="sysDot"/>
              <a:round/>
            </a:ln>
            <a:effectLst>
              <a:outerShdw blurRad="40000" dist="20000" dir="5400000" rotWithShape="0">
                <a:schemeClr val="bg1">
                  <a:alpha val="38000"/>
                </a:schemeClr>
              </a:outerShdw>
            </a:effectLst>
          </c:spPr>
          <c:marker>
            <c:symbol val="circle"/>
            <c:size val="11"/>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12700" cap="flat" cmpd="sng" algn="ctr">
                <a:solidFill>
                  <a:schemeClr val="accent5">
                    <a:shade val="95000"/>
                    <a:alpha val="89000"/>
                  </a:schemeClr>
                </a:solidFill>
                <a:round/>
              </a:ln>
              <a:effectLst>
                <a:outerShdw blurRad="40000" dist="20000" dir="5400000" rotWithShape="0">
                  <a:schemeClr val="bg1">
                    <a:alpha val="38000"/>
                  </a:schemeClr>
                </a:outerShdw>
              </a:effectLst>
            </c:spPr>
          </c:marker>
          <c:xVal>
            <c:numRef>
              <c:f>'ANÁLISE DE RISCO'!$J$24</c:f>
              <c:numCache>
                <c:formatCode>0.00%</c:formatCode>
                <c:ptCount val="1"/>
                <c:pt idx="0">
                  <c:v>0.13987645023252057</c:v>
                </c:pt>
              </c:numCache>
            </c:numRef>
          </c:xVal>
          <c:yVal>
            <c:numRef>
              <c:f>'ANÁLISE DE RISCO'!$F$24</c:f>
              <c:numCache>
                <c:formatCode>0.00%</c:formatCode>
                <c:ptCount val="1"/>
                <c:pt idx="0">
                  <c:v>2.8559761992273058E-2</c:v>
                </c:pt>
              </c:numCache>
            </c:numRef>
          </c:yVal>
          <c:smooth val="0"/>
          <c:extLst>
            <c:ext xmlns:c16="http://schemas.microsoft.com/office/drawing/2014/chart" uri="{C3380CC4-5D6E-409C-BE32-E72D297353CC}">
              <c16:uniqueId val="{00000005-2FEA-4B07-83FA-5BE5FC74F2A8}"/>
            </c:ext>
          </c:extLst>
        </c:ser>
        <c:dLbls>
          <c:showLegendKey val="0"/>
          <c:showVal val="0"/>
          <c:showCatName val="0"/>
          <c:showSerName val="0"/>
          <c:showPercent val="0"/>
          <c:showBubbleSize val="0"/>
        </c:dLbls>
        <c:axId val="1117648272"/>
        <c:axId val="1150314560"/>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200">
          <a:solidFill>
            <a:sysClr val="windowText" lastClr="000000"/>
          </a:solidFill>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r>
              <a:rPr lang="pt-BR"/>
              <a:t>RISCO X RETORNO - Renda Fixa - Crédito Privado Art. 7°, V, "b": </a:t>
            </a:r>
          </a:p>
          <a:p>
            <a:pPr>
              <a:defRPr/>
            </a:pPr>
            <a:endParaRPr lang="pt-BR"/>
          </a:p>
        </c:rich>
      </c:tx>
      <c:overlay val="0"/>
      <c:spPr>
        <a:noFill/>
        <a:ln>
          <a:noFill/>
        </a:ln>
        <a:effectLst/>
      </c:spPr>
      <c:txPr>
        <a:bodyPr rot="0" spcFirstLastPara="1" vertOverflow="ellipsis" vert="horz" wrap="square" anchor="ctr" anchorCtr="1"/>
        <a:lstStyle/>
        <a:p>
          <a:pPr>
            <a:defRPr sz="1440" b="0" i="0" u="none" strike="noStrike" kern="1200" cap="none" spc="20"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9.3758027403476177E-2"/>
          <c:y val="0.11163144789952803"/>
          <c:w val="0.86203307100848792"/>
          <c:h val="0.63684161276471052"/>
        </c:manualLayout>
      </c:layout>
      <c:scatterChart>
        <c:scatterStyle val="lineMarker"/>
        <c:varyColors val="0"/>
        <c:ser>
          <c:idx val="2"/>
          <c:order val="0"/>
          <c:tx>
            <c:strRef>
              <c:f>'ANÁLISE DE RISCO'!$B$27</c:f>
              <c:strCache>
                <c:ptCount val="1"/>
                <c:pt idx="0">
                  <c:v>SOMMA TORINO FI RENDA FIXA CRÉDITO PRIVADO LP</c:v>
                </c:pt>
              </c:strCache>
            </c:strRef>
          </c:tx>
          <c:spPr>
            <a:ln w="25400" cap="flat" cmpd="sng" algn="ctr">
              <a:noFill/>
              <a:prstDash val="sysDot"/>
              <a:round/>
            </a:ln>
            <a:effectLst/>
          </c:spPr>
          <c:marker>
            <c:symbol val="circle"/>
            <c:size val="12"/>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dPt>
            <c:idx val="0"/>
            <c:marker>
              <c:symbol val="circle"/>
              <c:size val="12"/>
              <c:spPr>
                <a:gradFill rotWithShape="1">
                  <a:gsLst>
                    <a:gs pos="0">
                      <a:schemeClr val="accent3">
                        <a:satMod val="105000"/>
                        <a:tint val="67000"/>
                        <a:lumMod val="83000"/>
                        <a:lumOff val="1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marker>
            <c:bubble3D val="0"/>
            <c:extLst>
              <c:ext xmlns:c16="http://schemas.microsoft.com/office/drawing/2014/chart" uri="{C3380CC4-5D6E-409C-BE32-E72D297353CC}">
                <c16:uniqueId val="{00000000-91BD-43EC-9F9A-FAFBA2AAB2C3}"/>
              </c:ext>
            </c:extLst>
          </c:dPt>
          <c:xVal>
            <c:numRef>
              <c:f>'ANÁLISE DE RISCO'!$J$27</c:f>
              <c:numCache>
                <c:formatCode>0.00%</c:formatCode>
                <c:ptCount val="1"/>
                <c:pt idx="0">
                  <c:v>5.5249318444213031E-3</c:v>
                </c:pt>
              </c:numCache>
            </c:numRef>
          </c:xVal>
          <c:yVal>
            <c:numRef>
              <c:f>'ANÁLISE DE RISCO'!$F$27</c:f>
              <c:numCache>
                <c:formatCode>0.00%</c:formatCode>
                <c:ptCount val="1"/>
                <c:pt idx="0">
                  <c:v>0.14437822415040635</c:v>
                </c:pt>
              </c:numCache>
            </c:numRef>
          </c:yVal>
          <c:smooth val="0"/>
          <c:extLst>
            <c:ext xmlns:c16="http://schemas.microsoft.com/office/drawing/2014/chart" uri="{C3380CC4-5D6E-409C-BE32-E72D297353CC}">
              <c16:uniqueId val="{00000001-91BD-43EC-9F9A-FAFBA2AAB2C3}"/>
            </c:ext>
          </c:extLst>
        </c:ser>
        <c:ser>
          <c:idx val="0"/>
          <c:order val="1"/>
          <c:tx>
            <c:strRef>
              <c:f>'ANÁLISE DE RISCO'!$B$28</c:f>
              <c:strCache>
                <c:ptCount val="1"/>
                <c:pt idx="0">
                  <c:v>CLARITAS FI RENDA FIXA CRÉDITO PRIVADO LP</c:v>
                </c:pt>
              </c:strCache>
            </c:strRef>
          </c:tx>
          <c:spPr>
            <a:ln w="25400" cap="flat" cmpd="sng" algn="ctr">
              <a:noFill/>
              <a:prstDash val="sysDot"/>
              <a:round/>
            </a:ln>
            <a:effectLst>
              <a:outerShdw blurRad="40000" dist="20000" dir="5400000" rotWithShape="0">
                <a:srgbClr val="000000">
                  <a:alpha val="38000"/>
                </a:srgbClr>
              </a:outerShdw>
            </a:effectLst>
          </c:spPr>
          <c:marker>
            <c:symbol val="circle"/>
            <c:size val="12"/>
            <c:spPr>
              <a:gradFill rotWithShape="1">
                <a:gsLst>
                  <a:gs pos="0">
                    <a:srgbClr val="00B0F0"/>
                  </a:gs>
                  <a:gs pos="95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1">
                    <a:shade val="95000"/>
                  </a:schemeClr>
                </a:solidFill>
                <a:round/>
              </a:ln>
              <a:effectLst>
                <a:outerShdw blurRad="40000" dist="20000" dir="5400000" rotWithShape="0">
                  <a:srgbClr val="000000">
                    <a:alpha val="38000"/>
                  </a:srgbClr>
                </a:outerShdw>
              </a:effectLst>
            </c:spPr>
          </c:marker>
          <c:xVal>
            <c:numRef>
              <c:f>'ANÁLISE DE RISCO'!$J$28</c:f>
              <c:numCache>
                <c:formatCode>0.00%</c:formatCode>
                <c:ptCount val="1"/>
                <c:pt idx="0">
                  <c:v>3.5968284628562154E-3</c:v>
                </c:pt>
              </c:numCache>
            </c:numRef>
          </c:xVal>
          <c:yVal>
            <c:numRef>
              <c:f>'ANÁLISE DE RISCO'!$F$28</c:f>
              <c:numCache>
                <c:formatCode>0.00%</c:formatCode>
                <c:ptCount val="1"/>
                <c:pt idx="0">
                  <c:v>0.14406056197844741</c:v>
                </c:pt>
              </c:numCache>
            </c:numRef>
          </c:yVal>
          <c:smooth val="0"/>
          <c:extLst>
            <c:ext xmlns:c16="http://schemas.microsoft.com/office/drawing/2014/chart" uri="{C3380CC4-5D6E-409C-BE32-E72D297353CC}">
              <c16:uniqueId val="{00000002-91BD-43EC-9F9A-FAFBA2AAB2C3}"/>
            </c:ext>
          </c:extLst>
        </c:ser>
        <c:dLbls>
          <c:showLegendKey val="0"/>
          <c:showVal val="0"/>
          <c:showCatName val="0"/>
          <c:showSerName val="0"/>
          <c:showPercent val="0"/>
          <c:showBubbleSize val="0"/>
        </c:dLbls>
        <c:axId val="1117648272"/>
        <c:axId val="1150314560"/>
        <c:extLst/>
      </c:scatterChart>
      <c:valAx>
        <c:axId val="1117648272"/>
        <c:scaling>
          <c:orientation val="minMax"/>
        </c:scaling>
        <c:delete val="0"/>
        <c:axPos val="b"/>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50314560"/>
        <c:crosses val="autoZero"/>
        <c:crossBetween val="midCat"/>
      </c:valAx>
      <c:valAx>
        <c:axId val="1150314560"/>
        <c:scaling>
          <c:orientation val="minMax"/>
          <c:max val="0.16000000000000003"/>
          <c:min val="0"/>
        </c:scaling>
        <c:delete val="0"/>
        <c:axPos val="l"/>
        <c:majorGridlines>
          <c:spPr>
            <a:ln w="9525" cap="flat" cmpd="sng" algn="ctr">
              <a:solidFill>
                <a:schemeClr val="dk1">
                  <a:lumMod val="15000"/>
                  <a:lumOff val="85000"/>
                </a:schemeClr>
              </a:solidFill>
              <a:round/>
            </a:ln>
            <a:effectLst/>
          </c:spPr>
        </c:majorGridlines>
        <c:numFmt formatCode="0.00%"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crossAx val="111764827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200">
          <a:solidFill>
            <a:sysClr val="windowText" lastClr="000000"/>
          </a:solidFill>
        </a:defRPr>
      </a:pPr>
      <a:endParaRPr lang="pt-B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POLÍTICA!$C$43:$D$51</cx:f>
        <cx:lvl ptCount="9"/>
        <cx:lvl ptCount="9">
          <cx:pt idx="0">Títulos Públicos de Emissão do Tesouro Nacional - SELIC - Art. 7º, I,"a"    28,92%</cx:pt>
          <cx:pt idx="1">Fundos Renda fixa 100% TP Art. 7º, I,"b"    41,88%</cx:pt>
          <cx:pt idx="2">Fundos Renda Fixa em geral Art. 7º, III,"a"    15,55%</cx:pt>
          <cx:pt idx="3">Ativos financeiros de renda fixa de emissão com obrigação ou coobrigação de instituições financeiras (Lista BACEN) Art. 7º, IV    5,02%</cx:pt>
          <cx:pt idx="4">FIDC Sênior Art. 7º, V,"a"    0,14%</cx:pt>
          <cx:pt idx="5">Renda Fixa - Crédito Privado Art. 7º, V,"b"    1,75%</cx:pt>
          <cx:pt idx="6">FI Imobiliários Art. 11    0,09%</cx:pt>
          <cx:pt idx="7">Fundo de Ações CVM Art. 8º, I    5,06%</cx:pt>
          <cx:pt idx="8">FI em Participações Art. 10, II    -0,01%</cx:pt>
        </cx:lvl>
      </cx:strDim>
      <cx:numDim type="size">
        <cx:f>POLÍTICA!$F$31:$F$39</cx:f>
        <cx:lvl ptCount="9" formatCode="0,00%">
          <cx:pt idx="0">0.28924024571192081</cx:pt>
          <cx:pt idx="1">0.41878330741207986</cx:pt>
          <cx:pt idx="2">0.15545183222764952</cx:pt>
          <cx:pt idx="3">0.050231136197565425</cx:pt>
          <cx:pt idx="4">0.0013622125279232073</cx:pt>
          <cx:pt idx="5">0.017543591945761459</cx:pt>
          <cx:pt idx="6">0.00094487053184746884</cx:pt>
          <cx:pt idx="7">0.050607488265329716</cx:pt>
          <cx:pt idx="8">-6.4815926087553129e-05</cx:pt>
        </cx:lvl>
      </cx:numDim>
    </cx:data>
  </cx:chartData>
  <cx:chart>
    <cx:plotArea>
      <cx:plotAreaRegion>
        <cx:series layoutId="treemap" uniqueId="{F4FAB8F4-8110-48BE-8EBC-8C08B571414A}">
          <cx:dataLabels>
            <cx:txPr>
              <a:bodyPr spcFirstLastPara="1" vertOverflow="ellipsis" horzOverflow="overflow" wrap="square" lIns="0" tIns="0" rIns="0" bIns="0" anchor="ctr" anchorCtr="1"/>
              <a:lstStyle/>
              <a:p>
                <a:pPr algn="ctr" rtl="0">
                  <a:defRPr sz="1100" b="1">
                    <a:solidFill>
                      <a:schemeClr val="bg1"/>
                    </a:solidFill>
                  </a:defRPr>
                </a:pPr>
                <a:endParaRPr lang="pt-BR" sz="1100" b="1" i="0" u="none" strike="noStrike" kern="1200" baseline="0">
                  <a:solidFill>
                    <a:schemeClr val="bg1"/>
                  </a:solidFill>
                  <a:latin typeface="Calibri"/>
                </a:endParaRPr>
              </a:p>
            </cx:txPr>
            <cx:visibility seriesName="0" categoryName="0" value="1"/>
            <cx:separator>, </cx:separator>
          </cx:dataLabels>
          <cx:dataId val="0"/>
          <cx:layoutPr/>
        </cx:series>
      </cx:plotAreaRegion>
    </cx:plotArea>
    <cx:legend pos="r" align="ctr" overlay="0">
      <cx:txPr>
        <a:bodyPr spcFirstLastPara="1" vertOverflow="ellipsis" horzOverflow="overflow" wrap="square" lIns="0" tIns="0" rIns="0" bIns="0" anchor="ctr" anchorCtr="1"/>
        <a:lstStyle/>
        <a:p>
          <a:pPr algn="ctr" rtl="0">
            <a:defRPr sz="900" b="1"/>
          </a:pPr>
          <a:endParaRPr lang="pt-BR" sz="900" b="1" i="0" u="none" strike="noStrike" kern="1200" baseline="0">
            <a:solidFill>
              <a:sysClr val="windowText" lastClr="000000">
                <a:lumMod val="65000"/>
                <a:lumOff val="35000"/>
              </a:sysClr>
            </a:solidFill>
            <a:latin typeface="Calibri"/>
          </a:endParaRPr>
        </a:p>
      </cx:txPr>
    </cx:legend>
  </cx:chart>
  <cx:spPr>
    <a:noFill/>
    <a:ln w="15875">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28E53-644F-4523-91B9-9FC0168FD646}" type="datetimeFigureOut">
              <a:rPr lang="pt-BR" smtClean="0"/>
              <a:t>19/07/2024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E2ECFF-117E-4F2E-A4E5-62719CAD9142}" type="slidenum">
              <a:rPr lang="pt-BR" smtClean="0"/>
              <a:t>‹nº›</a:t>
            </a:fld>
            <a:endParaRPr lang="pt-BR"/>
          </a:p>
        </p:txBody>
      </p:sp>
    </p:spTree>
    <p:extLst>
      <p:ext uri="{BB962C8B-B14F-4D97-AF65-F5344CB8AC3E}">
        <p14:creationId xmlns:p14="http://schemas.microsoft.com/office/powerpoint/2010/main" val="174897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5CB9BF8-5769-42F5-8682-A0E0E96F99FC}" type="slidenum">
              <a:rPr lang="pt-BR" smtClean="0"/>
              <a:t>11</a:t>
            </a:fld>
            <a:endParaRPr lang="pt-BR"/>
          </a:p>
        </p:txBody>
      </p:sp>
    </p:spTree>
    <p:extLst>
      <p:ext uri="{BB962C8B-B14F-4D97-AF65-F5344CB8AC3E}">
        <p14:creationId xmlns:p14="http://schemas.microsoft.com/office/powerpoint/2010/main" val="409806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5CB9BF8-5769-42F5-8682-A0E0E96F99FC}" type="slidenum">
              <a:rPr lang="pt-BR" smtClean="0"/>
              <a:t>38</a:t>
            </a:fld>
            <a:endParaRPr lang="pt-BR"/>
          </a:p>
        </p:txBody>
      </p:sp>
    </p:spTree>
    <p:extLst>
      <p:ext uri="{BB962C8B-B14F-4D97-AF65-F5344CB8AC3E}">
        <p14:creationId xmlns:p14="http://schemas.microsoft.com/office/powerpoint/2010/main" val="318953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5CB9BF8-5769-42F5-8682-A0E0E96F99FC}" type="slidenum">
              <a:rPr lang="pt-BR" smtClean="0"/>
              <a:t>39</a:t>
            </a:fld>
            <a:endParaRPr lang="pt-BR"/>
          </a:p>
        </p:txBody>
      </p:sp>
    </p:spTree>
    <p:extLst>
      <p:ext uri="{BB962C8B-B14F-4D97-AF65-F5344CB8AC3E}">
        <p14:creationId xmlns:p14="http://schemas.microsoft.com/office/powerpoint/2010/main" val="298763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1859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420531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937018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1495391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325125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916482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525764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906363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740074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781898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0448587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1600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3921275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662666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313172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727319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011254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867351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982977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570609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987231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10213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43253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31"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19252954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078835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545225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476106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889964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631893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168326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692462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130313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47326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84853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720242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4091100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352908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008670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0499162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170437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5886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634319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890151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066530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65174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0855382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5938928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321346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8450615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3766918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4332328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633723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437587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0237200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409599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80958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1888582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052527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634629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6362006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50557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145878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216241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5768728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3335110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827616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69869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713248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36410993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5107314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997257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5233543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631147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396360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927813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861244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2250247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09969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4377052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3714777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2682650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315986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4624521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324022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8488316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607446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902143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3699540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721622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03393233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247361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9648166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0560804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3587335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37425131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9387800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2532670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0464045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80323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23678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1752006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5398702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052345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1972169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849352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135112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837044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8805241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799539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0954083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169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68865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5019957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1484240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3757768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210016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12643509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77389862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8801837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718359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6855714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4523221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80911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5547826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9601054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6359303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8613688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9681606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968551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6427668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565073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417642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343930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17688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0566867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4573848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6946746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4613097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6738090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8431161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775393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727575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2426278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2626935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4863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5337255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74149896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5870349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9361554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4591576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3074706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2309550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0754802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1516726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9374763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786191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6273136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6673156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5660134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1317560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0325421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7931303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7961351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6326741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3726476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3794741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19660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0464804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8191550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55723272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85085601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000492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81067576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262191529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31" b="1"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0927137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35255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95291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19882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80547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40099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08464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58854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61479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76443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41995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102163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76258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72037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250872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75630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011140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81220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9219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325437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544277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62273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798601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1274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14910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983909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91739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146092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696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59216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484593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39407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242642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583892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09768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168897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054601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032900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435676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952010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962013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245333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4232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0470367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570762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08624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767179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42365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712044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5326510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449815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713621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8354622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869628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445873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093752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807055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04171935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7434518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877382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779850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47072102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9352150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479283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2242088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6913246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6689416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06896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9681080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8130148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7CF005A-38B7-4156-BCF1-275D0ED5DBA9}"/>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94EE6A86-13DF-4849-9882-CE35224191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E801B4C-874B-4799-931F-319B11C42516}"/>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B72DECE-332B-4291-83F9-0176EA8F6A94}"/>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338D05C-9433-41D7-B86A-F343CA37843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85012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766893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37965C-318F-4CD7-80E2-9664CF9B3D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7D7AB4A2-E114-4F0A-9F0E-6F349341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F2A81CC2-22FE-4C06-8687-0961F33CBC2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D4ABD4DE-133B-4CFE-9644-3D220E2C9AEA}"/>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7F774033-E1C2-43F6-ADE6-C61521473C34}"/>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3162697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9D9F4B-5709-4483-A5E7-953E664D9DA0}"/>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3D4ED2E-8A02-4D05-9B68-766CABB11FB2}"/>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C2C9ECC-263E-4F61-A59C-CBB5A8CDAA7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ED0469B-2940-47AD-8820-ECA44DD778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7A81CE3-6ADC-4EE6-B03E-4070A8387C4F}"/>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1125079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200686-EBAD-43D9-8C2F-71FAECAC4DA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BFE4007-0C9C-46E5-BA4D-7331DBB34E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F48EE7C4-BAB5-44A4-9522-17C6DFEE8CFB}"/>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6CD72FC0-D16C-43B6-B016-B320CF4914B2}"/>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9B8B13C4-D287-4C86-ADC3-15DB1FEE707B}"/>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6460612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19AF6-0BD8-424B-AFC2-CA81839F66D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7DD9B0D-6C5C-4AD5-ACFC-B7A63851B574}"/>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6855170-7A80-4C6A-B7AD-EC1E22B0BB5F}"/>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F0D36FB4-E104-4F12-B4E5-4A97E91FF989}"/>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3AB4CA16-7EA1-4746-ACA6-1945724E52D7}"/>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82899095-651F-44FA-8831-0B85AE7DE74A}"/>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229179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0E5B82-59CC-4FBE-8D3B-566CE3D1A1F2}"/>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91AB03A-FA2D-4955-B685-7791D73C4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3F88C263-34EF-4D0C-988A-BE3F0D8A886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E899253-C787-4541-8563-3E6452F2B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2CB0A40B-2440-4191-B2CE-D00629DF1E10}"/>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62A2C42-7620-497F-BD2B-D9358E011F1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8" name="Espaço Reservado para Rodapé 7">
            <a:extLst>
              <a:ext uri="{FF2B5EF4-FFF2-40B4-BE49-F238E27FC236}">
                <a16:creationId xmlns:a16="http://schemas.microsoft.com/office/drawing/2014/main" id="{86CBD48B-E6DA-417D-A490-0F78363F8D25}"/>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F864E2A7-BDFB-4485-A135-1A455C86F100}"/>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70033998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9E391A-57BA-47B8-A53F-8148BAEBD94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FF5245F-1AB9-49F3-850B-88D7B0F93CAD}"/>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4" name="Espaço Reservado para Rodapé 3">
            <a:extLst>
              <a:ext uri="{FF2B5EF4-FFF2-40B4-BE49-F238E27FC236}">
                <a16:creationId xmlns:a16="http://schemas.microsoft.com/office/drawing/2014/main" id="{1A1005EC-6363-48CD-8124-62926A5E19B0}"/>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90228D74-BB1B-4400-B6C0-3B61870C6CD2}"/>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6064226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752AA726-F4CF-47F4-A2B3-DD1440F4B821}"/>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3" name="Espaço Reservado para Rodapé 2">
            <a:extLst>
              <a:ext uri="{FF2B5EF4-FFF2-40B4-BE49-F238E27FC236}">
                <a16:creationId xmlns:a16="http://schemas.microsoft.com/office/drawing/2014/main" id="{3D09B28E-EE5F-4F89-9AA3-6C42B51A9B2D}"/>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BEEAF06B-B79A-4E2B-8C78-E9BE4BFC0179}"/>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40695006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11D670-2EE4-4070-822B-45B06154C1F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23CAC72E-0F67-4AA7-B4BD-0233B69D3A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DC45DD97-94C8-4451-B98A-44CF1FDBE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7933087-7AE6-449A-8F4B-FA2DD3198634}"/>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B4B79A3A-9AC4-4657-95FE-AE5F9151E9D2}"/>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FABB4945-6033-4E60-8D94-CB94AD65EAA1}"/>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28608642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E24F67-9C20-4E08-8FB7-844E168541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08E06B8-5CC0-43C3-9ADF-BD016CB7F8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D85F97B3-29D3-422A-879B-37A0EF9A4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D96D788-2C03-44A5-B31B-8F6E5AFFD1DA}"/>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6" name="Espaço Reservado para Rodapé 5">
            <a:extLst>
              <a:ext uri="{FF2B5EF4-FFF2-40B4-BE49-F238E27FC236}">
                <a16:creationId xmlns:a16="http://schemas.microsoft.com/office/drawing/2014/main" id="{610BD854-949C-4D10-A008-E8919B08742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7646E410-16A6-410E-B6E9-43ABEA2FDD68}"/>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19037375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5BC482-BDEC-4C57-B33C-47CDF73208D6}"/>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DCB09A4-10AE-4D8F-9C88-5493B85AA942}"/>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149E2B1-5678-485F-A8C5-E4B75E3911DF}"/>
              </a:ext>
            </a:extLst>
          </p:cNvPr>
          <p:cNvSpPr>
            <a:spLocks noGrp="1"/>
          </p:cNvSpPr>
          <p:nvPr>
            <p:ph type="dt" sz="half" idx="10"/>
          </p:nvPr>
        </p:nvSpPr>
        <p:spPr/>
        <p:txBody>
          <a:body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183F103E-7C6C-41ED-BBEE-D568C211AE8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B8734EAA-0175-4645-B3A2-22E744DAA3FC}"/>
              </a:ext>
            </a:extLst>
          </p:cNvPr>
          <p:cNvSpPr>
            <a:spLocks noGrp="1"/>
          </p:cNvSpPr>
          <p:nvPr>
            <p:ph type="sldNum" sz="quarter" idx="12"/>
          </p:nvPr>
        </p:nvSpPr>
        <p:spPr/>
        <p:txBody>
          <a:bodyPr/>
          <a:lstStyle/>
          <a:p>
            <a:fld id="{B2DC25EE-239B-4C5F-AAD1-255A7D5F1EE2}" type="slidenum">
              <a:rPr lang="en-US" smtClean="0"/>
              <a:t>‹nº›</a:t>
            </a:fld>
            <a:endParaRPr lang="en-US"/>
          </a:p>
        </p:txBody>
      </p:sp>
    </p:spTree>
    <p:extLst>
      <p:ext uri="{BB962C8B-B14F-4D97-AF65-F5344CB8AC3E}">
        <p14:creationId xmlns:p14="http://schemas.microsoft.com/office/powerpoint/2010/main" val="353065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 Id="rId1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pn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1.pn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1.pn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1.pn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slideLayout" Target="../slideLayouts/slideLayout256.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slideLayout" Target="../slideLayouts/slideLayout255.xml"/><Relationship Id="rId2" Type="http://schemas.openxmlformats.org/officeDocument/2006/relationships/slideLayout" Target="../slideLayouts/slideLayout245.xml"/><Relationship Id="rId16" Type="http://schemas.openxmlformats.org/officeDocument/2006/relationships/image" Target="../media/image2.png"/><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5" Type="http://schemas.openxmlformats.org/officeDocument/2006/relationships/image" Target="../media/image1.png"/><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 Id="rId14"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4">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5">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177953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99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15457997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14147985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34089648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93248443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2160024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29049588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9157997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14159609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15902394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37872375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9947588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86044734"/>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09791092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46735867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5">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6">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221636322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2368720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6062846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419261213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18671137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37164012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17151081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1EACD46E-8816-4457-95F7-3CC778313DE5}"/>
              </a:ext>
            </a:extLst>
          </p:cNvPr>
          <p:cNvSpPr>
            <a:spLocks noChangeAspect="1"/>
          </p:cNvSpPr>
          <p:nvPr/>
        </p:nvSpPr>
        <p:spPr>
          <a:xfrm>
            <a:off x="10367181" y="0"/>
            <a:ext cx="1135503" cy="619614"/>
          </a:xfrm>
          <a:prstGeom prst="rect">
            <a:avLst/>
          </a:prstGeom>
          <a:blipFill>
            <a:blip r:embed="rId13">
              <a:alphaModFix amt="5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FE196E5D-E2EB-49ED-9E13-A6E237FA02DF}"/>
              </a:ext>
            </a:extLst>
          </p:cNvPr>
          <p:cNvSpPr>
            <a:spLocks noChangeAspect="1"/>
          </p:cNvSpPr>
          <p:nvPr/>
        </p:nvSpPr>
        <p:spPr>
          <a:xfrm>
            <a:off x="11502684" y="0"/>
            <a:ext cx="689316" cy="619614"/>
          </a:xfrm>
          <a:prstGeom prst="rect">
            <a:avLst/>
          </a:prstGeom>
          <a:blipFill dpi="0" rotWithShape="1">
            <a:blip r:embed="rId14">
              <a:alphaModFix amt="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Espaço Reservado para Texto 2">
            <a:extLst>
              <a:ext uri="{FF2B5EF4-FFF2-40B4-BE49-F238E27FC236}">
                <a16:creationId xmlns:a16="http://schemas.microsoft.com/office/drawing/2014/main" id="{BF6AA427-5C96-4938-A5C1-0D9B6F67A5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Data 3">
            <a:extLst>
              <a:ext uri="{FF2B5EF4-FFF2-40B4-BE49-F238E27FC236}">
                <a16:creationId xmlns:a16="http://schemas.microsoft.com/office/drawing/2014/main" id="{68E5FA14-4EE0-434E-90AE-B6C037437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7/19/2024</a:t>
            </a:fld>
            <a:endParaRPr lang="en-US"/>
          </a:p>
        </p:txBody>
      </p:sp>
      <p:sp>
        <p:nvSpPr>
          <p:cNvPr id="5" name="Espaço Reservado para Rodapé 4">
            <a:extLst>
              <a:ext uri="{FF2B5EF4-FFF2-40B4-BE49-F238E27FC236}">
                <a16:creationId xmlns:a16="http://schemas.microsoft.com/office/drawing/2014/main" id="{F8F8F580-EF2C-4ABE-942B-31FA626E4E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76E21567-AD7F-4DEB-97A4-51DDCB7F7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‹nº›</a:t>
            </a:fld>
            <a:endParaRPr lang="en-US"/>
          </a:p>
        </p:txBody>
      </p:sp>
    </p:spTree>
    <p:extLst>
      <p:ext uri="{BB962C8B-B14F-4D97-AF65-F5344CB8AC3E}">
        <p14:creationId xmlns:p14="http://schemas.microsoft.com/office/powerpoint/2010/main" val="80373107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58.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8.xml"/><Relationship Id="rId1" Type="http://schemas.openxmlformats.org/officeDocument/2006/relationships/themeOverride" Target="../theme/themeOverride9.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85.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85.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85.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85.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85.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85.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slideLayout" Target="../slideLayouts/slideLayout85.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slideLayout" Target="../slideLayouts/slideLayout85.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96.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96.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96.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96.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96.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07.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18.xml"/><Relationship Id="rId1" Type="http://schemas.openxmlformats.org/officeDocument/2006/relationships/themeOverride" Target="../theme/themeOverride2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9.xml"/><Relationship Id="rId1" Type="http://schemas.openxmlformats.org/officeDocument/2006/relationships/themeOverride" Target="../theme/themeOverride25.xml"/></Relationships>
</file>

<file path=ppt/slides/_rels/slide28.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slideLayout" Target="../slideLayouts/slideLayout140.xml"/><Relationship Id="rId1" Type="http://schemas.openxmlformats.org/officeDocument/2006/relationships/themeOverride" Target="../theme/themeOverride26.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151.xml"/><Relationship Id="rId1" Type="http://schemas.openxmlformats.org/officeDocument/2006/relationships/themeOverride" Target="../theme/themeOverride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slideLayout" Target="../slideLayouts/slideLayout162.xml"/><Relationship Id="rId1" Type="http://schemas.openxmlformats.org/officeDocument/2006/relationships/themeOverride" Target="../theme/themeOverride28.xml"/><Relationship Id="rId4" Type="http://schemas.openxmlformats.org/officeDocument/2006/relationships/chart" Target="../charts/chart15.xml"/></Relationships>
</file>

<file path=ppt/slides/_rels/slide3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173.xml"/><Relationship Id="rId1" Type="http://schemas.openxmlformats.org/officeDocument/2006/relationships/themeOverride" Target="../theme/themeOverride29.xml"/></Relationships>
</file>

<file path=ppt/slides/_rels/slide3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slideLayout" Target="../slideLayouts/slideLayout184.xml"/><Relationship Id="rId1" Type="http://schemas.openxmlformats.org/officeDocument/2006/relationships/themeOverride" Target="../theme/themeOverride30.xml"/></Relationships>
</file>

<file path=ppt/slides/_rels/slide3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slideLayout" Target="../slideLayouts/slideLayout195.xml"/><Relationship Id="rId1" Type="http://schemas.openxmlformats.org/officeDocument/2006/relationships/themeOverride" Target="../theme/themeOverride31.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06.xml"/><Relationship Id="rId1" Type="http://schemas.openxmlformats.org/officeDocument/2006/relationships/themeOverride" Target="../theme/themeOverride3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17.xml"/><Relationship Id="rId1" Type="http://schemas.openxmlformats.org/officeDocument/2006/relationships/themeOverride" Target="../theme/themeOverride3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28.xml"/><Relationship Id="rId1" Type="http://schemas.openxmlformats.org/officeDocument/2006/relationships/themeOverride" Target="../theme/themeOverride34.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28.xml"/><Relationship Id="rId1" Type="http://schemas.openxmlformats.org/officeDocument/2006/relationships/themeOverride" Target="../theme/themeOverride35.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9.xml"/><Relationship Id="rId1" Type="http://schemas.openxmlformats.org/officeDocument/2006/relationships/themeOverride" Target="../theme/themeOverride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9.xml"/><Relationship Id="rId1" Type="http://schemas.openxmlformats.org/officeDocument/2006/relationships/themeOverride" Target="../theme/themeOverride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50.xml"/><Relationship Id="rId1" Type="http://schemas.openxmlformats.org/officeDocument/2006/relationships/themeOverride" Target="../theme/themeOverr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56.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6.xml"/></Relationships>
</file>

<file path=ppt/slides/_rels/slide4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56.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5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2192000" cy="6858000"/>
          </a:xfrm>
          <a:prstGeom prst="rect">
            <a:avLst/>
          </a:prstGeom>
        </p:spPr>
      </p:pic>
      <p:sp>
        <p:nvSpPr>
          <p:cNvPr id="4" name="object 4"/>
          <p:cNvSpPr txBox="1">
            <a:spLocks noGrp="1"/>
          </p:cNvSpPr>
          <p:nvPr>
            <p:ph type="title"/>
          </p:nvPr>
        </p:nvSpPr>
        <p:spPr>
          <a:xfrm>
            <a:off x="198537" y="4740611"/>
            <a:ext cx="5113957" cy="797387"/>
          </a:xfrm>
          <a:prstGeom prst="rect">
            <a:avLst/>
          </a:prstGeom>
        </p:spPr>
        <p:txBody>
          <a:bodyPr vert="horz" wrap="square" lIns="0" tIns="16118" rIns="0" bIns="0" rtlCol="0">
            <a:spAutoFit/>
          </a:bodyPr>
          <a:lstStyle/>
          <a:p>
            <a:pPr marL="16118">
              <a:lnSpc>
                <a:spcPct val="100000"/>
              </a:lnSpc>
              <a:spcBef>
                <a:spcPts val="127"/>
              </a:spcBef>
            </a:pPr>
            <a:r>
              <a:rPr lang="pt-BR" sz="2538" spc="-51" dirty="0">
                <a:solidFill>
                  <a:srgbClr val="F1F1F1"/>
                </a:solidFill>
              </a:rPr>
              <a:t>RELATÓRIO DE INVESTIMENTOS</a:t>
            </a:r>
            <a:endParaRPr sz="2538" dirty="0"/>
          </a:p>
        </p:txBody>
      </p:sp>
      <p:sp>
        <p:nvSpPr>
          <p:cNvPr id="5" name="object 5"/>
          <p:cNvSpPr txBox="1"/>
          <p:nvPr/>
        </p:nvSpPr>
        <p:spPr>
          <a:xfrm>
            <a:off x="198537" y="5537998"/>
            <a:ext cx="1840298" cy="367782"/>
          </a:xfrm>
          <a:prstGeom prst="rect">
            <a:avLst/>
          </a:prstGeom>
        </p:spPr>
        <p:txBody>
          <a:bodyPr vert="horz" wrap="square" lIns="0" tIns="16118" rIns="0" bIns="0" rtlCol="0">
            <a:spAutoFit/>
          </a:bodyPr>
          <a:lstStyle/>
          <a:p>
            <a:pPr marL="16118">
              <a:spcBef>
                <a:spcPts val="127"/>
              </a:spcBef>
            </a:pPr>
            <a:r>
              <a:rPr lang="pt-BR" sz="2284" spc="-44" dirty="0">
                <a:solidFill>
                  <a:srgbClr val="F1F1F1"/>
                </a:solidFill>
                <a:latin typeface="Verdana"/>
                <a:cs typeface="Verdana"/>
              </a:rPr>
              <a:t>Maio</a:t>
            </a:r>
            <a:r>
              <a:rPr sz="2284" spc="-44" dirty="0">
                <a:solidFill>
                  <a:srgbClr val="F1F1F1"/>
                </a:solidFill>
                <a:latin typeface="Verdana"/>
                <a:cs typeface="Verdana"/>
              </a:rPr>
              <a:t>/24</a:t>
            </a:r>
            <a:endParaRPr sz="2284" dirty="0">
              <a:latin typeface="Verdana"/>
              <a:cs typeface="Verdana"/>
            </a:endParaRPr>
          </a:p>
        </p:txBody>
      </p:sp>
      <p:sp>
        <p:nvSpPr>
          <p:cNvPr id="6" name="object 6"/>
          <p:cNvSpPr/>
          <p:nvPr/>
        </p:nvSpPr>
        <p:spPr>
          <a:xfrm>
            <a:off x="198537" y="4475839"/>
            <a:ext cx="4777228" cy="176487"/>
          </a:xfrm>
          <a:custGeom>
            <a:avLst/>
            <a:gdLst/>
            <a:ahLst/>
            <a:cxnLst/>
            <a:rect l="l" t="t" r="r" b="b"/>
            <a:pathLst>
              <a:path w="3764279" h="139064">
                <a:moveTo>
                  <a:pt x="3764279" y="0"/>
                </a:moveTo>
                <a:lnTo>
                  <a:pt x="0" y="0"/>
                </a:lnTo>
                <a:lnTo>
                  <a:pt x="0" y="138684"/>
                </a:lnTo>
                <a:lnTo>
                  <a:pt x="3764279" y="138684"/>
                </a:lnTo>
                <a:lnTo>
                  <a:pt x="3764279" y="0"/>
                </a:lnTo>
                <a:close/>
              </a:path>
            </a:pathLst>
          </a:custGeom>
          <a:solidFill>
            <a:srgbClr val="00AFEF"/>
          </a:solidFill>
        </p:spPr>
        <p:txBody>
          <a:bodyPr wrap="square" lIns="0" tIns="0" rIns="0" bIns="0" rtlCol="0"/>
          <a:lstStyle/>
          <a:p>
            <a:endParaRPr sz="2284"/>
          </a:p>
        </p:txBody>
      </p:sp>
      <p:pic>
        <p:nvPicPr>
          <p:cNvPr id="18" name="Imagem 17" descr="Imagem de desenho animado&#10;&#10;Descrição gerada automaticamente com confiança média">
            <a:extLst>
              <a:ext uri="{FF2B5EF4-FFF2-40B4-BE49-F238E27FC236}">
                <a16:creationId xmlns:a16="http://schemas.microsoft.com/office/drawing/2014/main" id="{9E4E5AB1-CCB3-EC19-3E60-C34DB4409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37" y="6000060"/>
            <a:ext cx="2976892" cy="6706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BE629DC5-1D40-4029-A2B7-8271D942A7F9}"/>
              </a:ext>
            </a:extLst>
          </p:cNvPr>
          <p:cNvSpPr/>
          <p:nvPr/>
        </p:nvSpPr>
        <p:spPr>
          <a:xfrm>
            <a:off x="388324" y="318307"/>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2.1</a:t>
            </a:r>
          </a:p>
        </p:txBody>
      </p:sp>
      <p:sp>
        <p:nvSpPr>
          <p:cNvPr id="5" name="CaixaDeTexto 4">
            <a:extLst>
              <a:ext uri="{FF2B5EF4-FFF2-40B4-BE49-F238E27FC236}">
                <a16:creationId xmlns:a16="http://schemas.microsoft.com/office/drawing/2014/main" id="{666DC433-DA19-4E67-A4B2-A119CAF31BD8}"/>
              </a:ext>
            </a:extLst>
          </p:cNvPr>
          <p:cNvSpPr txBox="1"/>
          <p:nvPr/>
        </p:nvSpPr>
        <p:spPr>
          <a:xfrm>
            <a:off x="984673" y="346540"/>
            <a:ext cx="6568652" cy="369332"/>
          </a:xfrm>
          <a:prstGeom prst="rect">
            <a:avLst/>
          </a:prstGeom>
          <a:noFill/>
        </p:spPr>
        <p:txBody>
          <a:bodyPr wrap="square" rtlCol="0">
            <a:spAutoFit/>
          </a:bodyPr>
          <a:lstStyle>
            <a:defPPr>
              <a:defRPr lang="pt-BR"/>
            </a:defPPr>
            <a:lvl1pPr>
              <a:defRPr b="1" u="sng">
                <a:solidFill>
                  <a:schemeClr val="accent1">
                    <a:lumMod val="75000"/>
                  </a:schemeClr>
                </a:solidFill>
              </a:defRPr>
            </a:lvl1pPr>
          </a:lstStyle>
          <a:p>
            <a:r>
              <a:rPr lang="pt-BR" dirty="0"/>
              <a:t>FUNDO PREVIDENCIÁRIO CAPITALIZADO - ADMINISTRADORES</a:t>
            </a:r>
          </a:p>
        </p:txBody>
      </p:sp>
      <p:sp>
        <p:nvSpPr>
          <p:cNvPr id="7" name="Retângulo 6">
            <a:extLst>
              <a:ext uri="{FF2B5EF4-FFF2-40B4-BE49-F238E27FC236}">
                <a16:creationId xmlns:a16="http://schemas.microsoft.com/office/drawing/2014/main" id="{B91235D4-72ED-4F0F-BCDA-1ADC38D8C69B}"/>
              </a:ext>
            </a:extLst>
          </p:cNvPr>
          <p:cNvSpPr/>
          <p:nvPr/>
        </p:nvSpPr>
        <p:spPr>
          <a:xfrm>
            <a:off x="388321" y="316210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2.2</a:t>
            </a:r>
          </a:p>
        </p:txBody>
      </p:sp>
      <p:sp>
        <p:nvSpPr>
          <p:cNvPr id="8" name="CaixaDeTexto 7">
            <a:extLst>
              <a:ext uri="{FF2B5EF4-FFF2-40B4-BE49-F238E27FC236}">
                <a16:creationId xmlns:a16="http://schemas.microsoft.com/office/drawing/2014/main" id="{5412FAA8-E7DB-44C4-B179-3ECF9AD05ABF}"/>
              </a:ext>
            </a:extLst>
          </p:cNvPr>
          <p:cNvSpPr txBox="1"/>
          <p:nvPr/>
        </p:nvSpPr>
        <p:spPr>
          <a:xfrm>
            <a:off x="984673" y="3190335"/>
            <a:ext cx="6054305" cy="369332"/>
          </a:xfrm>
          <a:prstGeom prst="rect">
            <a:avLst/>
          </a:prstGeom>
          <a:noFill/>
        </p:spPr>
        <p:txBody>
          <a:bodyPr wrap="square" rtlCol="0">
            <a:spAutoFit/>
          </a:bodyPr>
          <a:lstStyle>
            <a:defPPr>
              <a:defRPr lang="pt-BR"/>
            </a:defPPr>
            <a:lvl1pPr>
              <a:defRPr b="1" u="sng">
                <a:solidFill>
                  <a:schemeClr val="accent1">
                    <a:lumMod val="75000"/>
                  </a:schemeClr>
                </a:solidFill>
              </a:defRPr>
            </a:lvl1pPr>
          </a:lstStyle>
          <a:p>
            <a:r>
              <a:rPr lang="pt-BR" dirty="0"/>
              <a:t>FUNDO PREVIDENCIÁRIO CAPITALIZADO - GESTORES</a:t>
            </a:r>
          </a:p>
        </p:txBody>
      </p:sp>
      <p:sp>
        <p:nvSpPr>
          <p:cNvPr id="10" name="CaixaDeTexto 9">
            <a:extLst>
              <a:ext uri="{FF2B5EF4-FFF2-40B4-BE49-F238E27FC236}">
                <a16:creationId xmlns:a16="http://schemas.microsoft.com/office/drawing/2014/main" id="{A8EB3A1C-FFC6-40DE-ACDD-A702255A2C51}"/>
              </a:ext>
            </a:extLst>
          </p:cNvPr>
          <p:cNvSpPr txBox="1"/>
          <p:nvPr/>
        </p:nvSpPr>
        <p:spPr>
          <a:xfrm>
            <a:off x="10257312" y="359848"/>
            <a:ext cx="1900030" cy="307777"/>
          </a:xfrm>
          <a:prstGeom prst="rect">
            <a:avLst/>
          </a:prstGeom>
          <a:noFill/>
        </p:spPr>
        <p:txBody>
          <a:bodyPr wrap="square" rtlCol="0">
            <a:spAutoFit/>
          </a:bodyPr>
          <a:lstStyle/>
          <a:p>
            <a:pPr algn="ctr"/>
            <a:r>
              <a:rPr lang="pt-BR" sz="1400" b="1" dirty="0"/>
              <a:t>Tabela 2</a:t>
            </a:r>
          </a:p>
        </p:txBody>
      </p:sp>
      <p:sp>
        <p:nvSpPr>
          <p:cNvPr id="11" name="CaixaDeTexto 10">
            <a:extLst>
              <a:ext uri="{FF2B5EF4-FFF2-40B4-BE49-F238E27FC236}">
                <a16:creationId xmlns:a16="http://schemas.microsoft.com/office/drawing/2014/main" id="{E4EAF470-B55A-4A70-8295-5F5FFD12CA8B}"/>
              </a:ext>
            </a:extLst>
          </p:cNvPr>
          <p:cNvSpPr txBox="1"/>
          <p:nvPr/>
        </p:nvSpPr>
        <p:spPr>
          <a:xfrm>
            <a:off x="10257312" y="3331947"/>
            <a:ext cx="1900030" cy="307777"/>
          </a:xfrm>
          <a:prstGeom prst="rect">
            <a:avLst/>
          </a:prstGeom>
          <a:noFill/>
        </p:spPr>
        <p:txBody>
          <a:bodyPr wrap="square" rtlCol="0">
            <a:spAutoFit/>
          </a:bodyPr>
          <a:lstStyle/>
          <a:p>
            <a:pPr algn="ctr"/>
            <a:r>
              <a:rPr lang="pt-BR" sz="1400" b="1" dirty="0"/>
              <a:t>Tabela 2.2</a:t>
            </a:r>
          </a:p>
        </p:txBody>
      </p:sp>
      <p:graphicFrame>
        <p:nvGraphicFramePr>
          <p:cNvPr id="9" name="Tabela 8">
            <a:extLst>
              <a:ext uri="{FF2B5EF4-FFF2-40B4-BE49-F238E27FC236}">
                <a16:creationId xmlns:a16="http://schemas.microsoft.com/office/drawing/2014/main" id="{A52D8EDE-55F6-01F0-9709-DB922855C458}"/>
              </a:ext>
            </a:extLst>
          </p:cNvPr>
          <p:cNvGraphicFramePr>
            <a:graphicFrameLocks noGrp="1"/>
          </p:cNvGraphicFramePr>
          <p:nvPr>
            <p:extLst>
              <p:ext uri="{D42A27DB-BD31-4B8C-83A1-F6EECF244321}">
                <p14:modId xmlns:p14="http://schemas.microsoft.com/office/powerpoint/2010/main" val="297929180"/>
              </p:ext>
            </p:extLst>
          </p:nvPr>
        </p:nvGraphicFramePr>
        <p:xfrm>
          <a:off x="382797" y="914125"/>
          <a:ext cx="11180097" cy="1809750"/>
        </p:xfrm>
        <a:graphic>
          <a:graphicData uri="http://schemas.openxmlformats.org/drawingml/2006/table">
            <a:tbl>
              <a:tblPr/>
              <a:tblGrid>
                <a:gridCol w="5405159">
                  <a:extLst>
                    <a:ext uri="{9D8B030D-6E8A-4147-A177-3AD203B41FA5}">
                      <a16:colId xmlns:a16="http://schemas.microsoft.com/office/drawing/2014/main" val="2088979350"/>
                    </a:ext>
                  </a:extLst>
                </a:gridCol>
                <a:gridCol w="2944534">
                  <a:extLst>
                    <a:ext uri="{9D8B030D-6E8A-4147-A177-3AD203B41FA5}">
                      <a16:colId xmlns:a16="http://schemas.microsoft.com/office/drawing/2014/main" val="2469721788"/>
                    </a:ext>
                  </a:extLst>
                </a:gridCol>
                <a:gridCol w="2830404">
                  <a:extLst>
                    <a:ext uri="{9D8B030D-6E8A-4147-A177-3AD203B41FA5}">
                      <a16:colId xmlns:a16="http://schemas.microsoft.com/office/drawing/2014/main" val="3511753726"/>
                    </a:ext>
                  </a:extLst>
                </a:gridCol>
              </a:tblGrid>
              <a:tr h="200025">
                <a:tc>
                  <a:txBody>
                    <a:bodyPr/>
                    <a:lstStyle/>
                    <a:p>
                      <a:pPr algn="l" fontAlgn="b"/>
                      <a:r>
                        <a:rPr lang="pt-BR" sz="1200" b="0" i="0" u="none" strike="noStrike">
                          <a:solidFill>
                            <a:srgbClr val="000000"/>
                          </a:solidFill>
                          <a:effectLst/>
                          <a:latin typeface="Calibri" panose="020F0502020204030204" pitchFamily="34" charset="0"/>
                        </a:rPr>
                        <a:t>BB DTVM (GRUPO BANCO DO BRASIL)</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325.283.890,24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40,21%</a:t>
                      </a:r>
                    </a:p>
                  </a:txBody>
                  <a:tcPr marL="9525" marR="9525" marT="9525" marB="0" anchor="b">
                    <a:lnL>
                      <a:noFill/>
                    </a:lnL>
                    <a:lnR>
                      <a:noFill/>
                    </a:lnR>
                    <a:lnT>
                      <a:noFill/>
                    </a:lnT>
                    <a:lnB>
                      <a:noFill/>
                    </a:lnB>
                    <a:noFill/>
                  </a:tcPr>
                </a:tc>
                <a:extLst>
                  <a:ext uri="{0D108BD9-81ED-4DB2-BD59-A6C34878D82A}">
                    <a16:rowId xmlns:a16="http://schemas.microsoft.com/office/drawing/2014/main" val="3921395807"/>
                  </a:ext>
                </a:extLst>
              </a:tr>
              <a:tr h="200025">
                <a:tc>
                  <a:txBody>
                    <a:bodyPr/>
                    <a:lstStyle/>
                    <a:p>
                      <a:pPr algn="l" fontAlgn="b"/>
                      <a:r>
                        <a:rPr lang="pt-BR" sz="1200" b="0" i="0" u="none" strike="noStrike">
                          <a:solidFill>
                            <a:srgbClr val="000000"/>
                          </a:solidFill>
                          <a:effectLst/>
                          <a:latin typeface="Calibri" panose="020F0502020204030204" pitchFamily="34" charset="0"/>
                        </a:rPr>
                        <a:t>TESOURO NACIONAL </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233.956.323,85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28,92%</a:t>
                      </a:r>
                    </a:p>
                  </a:txBody>
                  <a:tcPr marL="9525" marR="9525" marT="9525" marB="0" anchor="b">
                    <a:lnL>
                      <a:noFill/>
                    </a:lnL>
                    <a:lnR>
                      <a:noFill/>
                    </a:lnR>
                    <a:lnT>
                      <a:noFill/>
                    </a:lnT>
                    <a:lnB>
                      <a:noFill/>
                    </a:lnB>
                    <a:noFill/>
                  </a:tcPr>
                </a:tc>
                <a:extLst>
                  <a:ext uri="{0D108BD9-81ED-4DB2-BD59-A6C34878D82A}">
                    <a16:rowId xmlns:a16="http://schemas.microsoft.com/office/drawing/2014/main" val="461521215"/>
                  </a:ext>
                </a:extLst>
              </a:tr>
              <a:tr h="200025">
                <a:tc>
                  <a:txBody>
                    <a:bodyPr/>
                    <a:lstStyle/>
                    <a:p>
                      <a:pPr algn="l" fontAlgn="b"/>
                      <a:r>
                        <a:rPr lang="pt-BR" sz="1200" b="0" i="0" u="none" strike="noStrike">
                          <a:solidFill>
                            <a:srgbClr val="000000"/>
                          </a:solidFill>
                          <a:effectLst/>
                          <a:latin typeface="Calibri" panose="020F0502020204030204" pitchFamily="34" charset="0"/>
                        </a:rPr>
                        <a:t>CAIXA ECONOMICA FEDERAL</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134.502.256,53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16,63%</a:t>
                      </a:r>
                    </a:p>
                  </a:txBody>
                  <a:tcPr marL="9525" marR="9525" marT="9525" marB="0" anchor="b">
                    <a:lnL>
                      <a:noFill/>
                    </a:lnL>
                    <a:lnR>
                      <a:noFill/>
                    </a:lnR>
                    <a:lnT>
                      <a:noFill/>
                    </a:lnT>
                    <a:lnB>
                      <a:noFill/>
                    </a:lnB>
                    <a:noFill/>
                  </a:tcPr>
                </a:tc>
                <a:extLst>
                  <a:ext uri="{0D108BD9-81ED-4DB2-BD59-A6C34878D82A}">
                    <a16:rowId xmlns:a16="http://schemas.microsoft.com/office/drawing/2014/main" val="271987942"/>
                  </a:ext>
                </a:extLst>
              </a:tr>
              <a:tr h="200025">
                <a:tc>
                  <a:txBody>
                    <a:bodyPr/>
                    <a:lstStyle/>
                    <a:p>
                      <a:pPr algn="l" fontAlgn="b"/>
                      <a:r>
                        <a:rPr lang="pt-BR" sz="1200" b="0" i="0" u="none" strike="noStrike">
                          <a:solidFill>
                            <a:srgbClr val="000000"/>
                          </a:solidFill>
                          <a:effectLst/>
                          <a:latin typeface="Calibri" panose="020F0502020204030204" pitchFamily="34" charset="0"/>
                        </a:rPr>
                        <a:t>BEM DTVM LTDA</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63.412.542,84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7,84%</a:t>
                      </a:r>
                    </a:p>
                  </a:txBody>
                  <a:tcPr marL="9525" marR="9525" marT="9525" marB="0" anchor="b">
                    <a:lnL>
                      <a:noFill/>
                    </a:lnL>
                    <a:lnR>
                      <a:noFill/>
                    </a:lnR>
                    <a:lnT>
                      <a:noFill/>
                    </a:lnT>
                    <a:lnB>
                      <a:noFill/>
                    </a:lnB>
                    <a:noFill/>
                  </a:tcPr>
                </a:tc>
                <a:extLst>
                  <a:ext uri="{0D108BD9-81ED-4DB2-BD59-A6C34878D82A}">
                    <a16:rowId xmlns:a16="http://schemas.microsoft.com/office/drawing/2014/main" val="1713378865"/>
                  </a:ext>
                </a:extLst>
              </a:tr>
              <a:tr h="200025">
                <a:tc>
                  <a:txBody>
                    <a:bodyPr/>
                    <a:lstStyle/>
                    <a:p>
                      <a:pPr algn="l" fontAlgn="b"/>
                      <a:r>
                        <a:rPr lang="pt-BR" sz="1200" b="0" i="0" u="none" strike="noStrike">
                          <a:solidFill>
                            <a:srgbClr val="000000"/>
                          </a:solidFill>
                          <a:effectLst/>
                          <a:latin typeface="Calibri" panose="020F0502020204030204" pitchFamily="34" charset="0"/>
                        </a:rPr>
                        <a:t>BTG PACTUAL SERVIÇOS FINANCEIROS</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35.556.785,03 </a:t>
                      </a:r>
                    </a:p>
                  </a:txBody>
                  <a:tcPr marL="9525" marR="9525" marT="9525" marB="0" anchor="b">
                    <a:lnL>
                      <a:noFill/>
                    </a:lnL>
                    <a:lnR>
                      <a:noFill/>
                    </a:lnR>
                    <a:lnT>
                      <a:noFill/>
                    </a:lnT>
                    <a:lnB>
                      <a:noFill/>
                    </a:lnB>
                    <a:noFill/>
                  </a:tcPr>
                </a:tc>
                <a:tc>
                  <a:txBody>
                    <a:bodyPr/>
                    <a:lstStyle/>
                    <a:p>
                      <a:pPr algn="r" fontAlgn="b"/>
                      <a:r>
                        <a:rPr lang="pt-BR" sz="1200" b="0" i="0" u="none" strike="noStrike" dirty="0">
                          <a:solidFill>
                            <a:srgbClr val="000000"/>
                          </a:solidFill>
                          <a:effectLst/>
                          <a:latin typeface="Calibri" panose="020F0502020204030204" pitchFamily="34" charset="0"/>
                        </a:rPr>
                        <a:t>4,40%</a:t>
                      </a:r>
                    </a:p>
                  </a:txBody>
                  <a:tcPr marL="9525" marR="9525" marT="9525" marB="0" anchor="b">
                    <a:lnL>
                      <a:noFill/>
                    </a:lnL>
                    <a:lnR>
                      <a:noFill/>
                    </a:lnR>
                    <a:lnT>
                      <a:noFill/>
                    </a:lnT>
                    <a:lnB>
                      <a:noFill/>
                    </a:lnB>
                    <a:noFill/>
                  </a:tcPr>
                </a:tc>
                <a:extLst>
                  <a:ext uri="{0D108BD9-81ED-4DB2-BD59-A6C34878D82A}">
                    <a16:rowId xmlns:a16="http://schemas.microsoft.com/office/drawing/2014/main" val="2583357621"/>
                  </a:ext>
                </a:extLst>
              </a:tr>
              <a:tr h="200025">
                <a:tc>
                  <a:txBody>
                    <a:bodyPr/>
                    <a:lstStyle/>
                    <a:p>
                      <a:pPr algn="l" fontAlgn="b"/>
                      <a:r>
                        <a:rPr lang="pt-BR" sz="1200" b="0" i="0" u="none" strike="noStrike">
                          <a:solidFill>
                            <a:srgbClr val="000000"/>
                          </a:solidFill>
                          <a:effectLst/>
                          <a:latin typeface="Calibri" panose="020F0502020204030204" pitchFamily="34" charset="0"/>
                        </a:rPr>
                        <a:t>SANTANDER CACEIS (GRUPO SANTANDER)</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8.583.161,41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1,06%</a:t>
                      </a:r>
                    </a:p>
                  </a:txBody>
                  <a:tcPr marL="9525" marR="9525" marT="9525" marB="0" anchor="b">
                    <a:lnL>
                      <a:noFill/>
                    </a:lnL>
                    <a:lnR>
                      <a:noFill/>
                    </a:lnR>
                    <a:lnT>
                      <a:noFill/>
                    </a:lnT>
                    <a:lnB>
                      <a:noFill/>
                    </a:lnB>
                    <a:noFill/>
                  </a:tcPr>
                </a:tc>
                <a:extLst>
                  <a:ext uri="{0D108BD9-81ED-4DB2-BD59-A6C34878D82A}">
                    <a16:rowId xmlns:a16="http://schemas.microsoft.com/office/drawing/2014/main" val="3198869913"/>
                  </a:ext>
                </a:extLst>
              </a:tr>
              <a:tr h="200025">
                <a:tc>
                  <a:txBody>
                    <a:bodyPr/>
                    <a:lstStyle/>
                    <a:p>
                      <a:pPr algn="l" fontAlgn="b"/>
                      <a:r>
                        <a:rPr lang="pt-BR" sz="1200" b="0" i="0" u="none" strike="noStrike">
                          <a:solidFill>
                            <a:srgbClr val="000000"/>
                          </a:solidFill>
                          <a:effectLst/>
                          <a:latin typeface="Calibri" panose="020F0502020204030204" pitchFamily="34" charset="0"/>
                        </a:rPr>
                        <a:t>RJI CORRETORA DE VALORES</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994.985,84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0,12%</a:t>
                      </a:r>
                    </a:p>
                  </a:txBody>
                  <a:tcPr marL="9525" marR="9525" marT="9525" marB="0" anchor="b">
                    <a:lnL>
                      <a:noFill/>
                    </a:lnL>
                    <a:lnR>
                      <a:noFill/>
                    </a:lnR>
                    <a:lnT>
                      <a:noFill/>
                    </a:lnT>
                    <a:lnB>
                      <a:noFill/>
                    </a:lnB>
                    <a:noFill/>
                  </a:tcPr>
                </a:tc>
                <a:extLst>
                  <a:ext uri="{0D108BD9-81ED-4DB2-BD59-A6C34878D82A}">
                    <a16:rowId xmlns:a16="http://schemas.microsoft.com/office/drawing/2014/main" val="383263356"/>
                  </a:ext>
                </a:extLst>
              </a:tr>
              <a:tr h="200025">
                <a:tc>
                  <a:txBody>
                    <a:bodyPr/>
                    <a:lstStyle/>
                    <a:p>
                      <a:pPr algn="l" fontAlgn="b"/>
                      <a:r>
                        <a:rPr lang="pt-BR" sz="1200" b="0" i="0" u="none" strike="noStrike">
                          <a:solidFill>
                            <a:srgbClr val="000000"/>
                          </a:solidFill>
                          <a:effectLst/>
                          <a:latin typeface="Calibri" panose="020F0502020204030204" pitchFamily="34" charset="0"/>
                        </a:rPr>
                        <a:t>XP INVESTIMENTOS</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6.575.097,50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0,81%</a:t>
                      </a:r>
                    </a:p>
                  </a:txBody>
                  <a:tcPr marL="9525" marR="9525" marT="9525" marB="0" anchor="b">
                    <a:lnL>
                      <a:noFill/>
                    </a:lnL>
                    <a:lnR>
                      <a:noFill/>
                    </a:lnR>
                    <a:lnT>
                      <a:noFill/>
                    </a:lnT>
                    <a:lnB>
                      <a:noFill/>
                    </a:lnB>
                    <a:noFill/>
                  </a:tcPr>
                </a:tc>
                <a:extLst>
                  <a:ext uri="{0D108BD9-81ED-4DB2-BD59-A6C34878D82A}">
                    <a16:rowId xmlns:a16="http://schemas.microsoft.com/office/drawing/2014/main" val="3584645304"/>
                  </a:ext>
                </a:extLst>
              </a:tr>
              <a:tr h="209550">
                <a:tc>
                  <a:txBody>
                    <a:bodyPr/>
                    <a:lstStyle/>
                    <a:p>
                      <a:pPr algn="l" fontAlgn="b"/>
                      <a:r>
                        <a:rPr lang="pt-BR" sz="1200" b="0"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pt-BR" sz="1200" b="0" i="0" u="none" strike="noStrike">
                          <a:solidFill>
                            <a:srgbClr val="000000"/>
                          </a:solidFill>
                          <a:effectLst/>
                          <a:latin typeface="Calibri" panose="020F0502020204030204" pitchFamily="34" charset="0"/>
                        </a:rPr>
                        <a:t> R$                     808.865.043,24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pt-BR" sz="1200" b="0" i="0" u="none" strike="noStrike" dirty="0">
                          <a:solidFill>
                            <a:srgbClr val="000000"/>
                          </a:solidFill>
                          <a:effectLst/>
                          <a:latin typeface="Calibri" panose="020F0502020204030204" pitchFamily="34" charset="0"/>
                        </a:rPr>
                        <a:t>100,00%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4084236"/>
                  </a:ext>
                </a:extLst>
              </a:tr>
            </a:tbl>
          </a:graphicData>
        </a:graphic>
      </p:graphicFrame>
      <p:graphicFrame>
        <p:nvGraphicFramePr>
          <p:cNvPr id="12" name="Tabela 11">
            <a:extLst>
              <a:ext uri="{FF2B5EF4-FFF2-40B4-BE49-F238E27FC236}">
                <a16:creationId xmlns:a16="http://schemas.microsoft.com/office/drawing/2014/main" id="{3319C287-0786-9B4C-8C7E-00CDD5F2F0D8}"/>
              </a:ext>
            </a:extLst>
          </p:cNvPr>
          <p:cNvGraphicFramePr>
            <a:graphicFrameLocks noGrp="1"/>
          </p:cNvGraphicFramePr>
          <p:nvPr>
            <p:extLst>
              <p:ext uri="{D42A27DB-BD31-4B8C-83A1-F6EECF244321}">
                <p14:modId xmlns:p14="http://schemas.microsoft.com/office/powerpoint/2010/main" val="3197382960"/>
              </p:ext>
            </p:extLst>
          </p:nvPr>
        </p:nvGraphicFramePr>
        <p:xfrm>
          <a:off x="382796" y="3639724"/>
          <a:ext cx="11180096" cy="2809875"/>
        </p:xfrm>
        <a:graphic>
          <a:graphicData uri="http://schemas.openxmlformats.org/drawingml/2006/table">
            <a:tbl>
              <a:tblPr/>
              <a:tblGrid>
                <a:gridCol w="5405159">
                  <a:extLst>
                    <a:ext uri="{9D8B030D-6E8A-4147-A177-3AD203B41FA5}">
                      <a16:colId xmlns:a16="http://schemas.microsoft.com/office/drawing/2014/main" val="358823437"/>
                    </a:ext>
                  </a:extLst>
                </a:gridCol>
                <a:gridCol w="2944533">
                  <a:extLst>
                    <a:ext uri="{9D8B030D-6E8A-4147-A177-3AD203B41FA5}">
                      <a16:colId xmlns:a16="http://schemas.microsoft.com/office/drawing/2014/main" val="2554756064"/>
                    </a:ext>
                  </a:extLst>
                </a:gridCol>
                <a:gridCol w="2830404">
                  <a:extLst>
                    <a:ext uri="{9D8B030D-6E8A-4147-A177-3AD203B41FA5}">
                      <a16:colId xmlns:a16="http://schemas.microsoft.com/office/drawing/2014/main" val="822014018"/>
                    </a:ext>
                  </a:extLst>
                </a:gridCol>
              </a:tblGrid>
              <a:tr h="200025">
                <a:tc>
                  <a:txBody>
                    <a:bodyPr/>
                    <a:lstStyle/>
                    <a:p>
                      <a:pPr algn="l" fontAlgn="b"/>
                      <a:r>
                        <a:rPr lang="pt-BR" sz="1200" b="0" i="0" u="none" strike="noStrike">
                          <a:solidFill>
                            <a:srgbClr val="000000"/>
                          </a:solidFill>
                          <a:effectLst/>
                          <a:latin typeface="Calibri" panose="020F0502020204030204" pitchFamily="34" charset="0"/>
                        </a:rPr>
                        <a:t>BB DTVM (GRUPO BANCO DO BRASIL)</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325.283.890,24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40,21%</a:t>
                      </a:r>
                    </a:p>
                  </a:txBody>
                  <a:tcPr marL="9525" marR="9525" marT="9525" marB="0" anchor="b">
                    <a:lnL>
                      <a:noFill/>
                    </a:lnL>
                    <a:lnR>
                      <a:noFill/>
                    </a:lnR>
                    <a:lnT>
                      <a:noFill/>
                    </a:lnT>
                    <a:lnB>
                      <a:noFill/>
                    </a:lnB>
                    <a:noFill/>
                  </a:tcPr>
                </a:tc>
                <a:extLst>
                  <a:ext uri="{0D108BD9-81ED-4DB2-BD59-A6C34878D82A}">
                    <a16:rowId xmlns:a16="http://schemas.microsoft.com/office/drawing/2014/main" val="3807513531"/>
                  </a:ext>
                </a:extLst>
              </a:tr>
              <a:tr h="200025">
                <a:tc>
                  <a:txBody>
                    <a:bodyPr/>
                    <a:lstStyle/>
                    <a:p>
                      <a:pPr algn="l" fontAlgn="b"/>
                      <a:r>
                        <a:rPr lang="pt-BR" sz="1200" b="0" i="0" u="none" strike="noStrike">
                          <a:solidFill>
                            <a:srgbClr val="000000"/>
                          </a:solidFill>
                          <a:effectLst/>
                          <a:latin typeface="Calibri" panose="020F0502020204030204" pitchFamily="34" charset="0"/>
                        </a:rPr>
                        <a:t>TESOURO NACIONAL </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233.956.323,85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28,92%</a:t>
                      </a:r>
                    </a:p>
                  </a:txBody>
                  <a:tcPr marL="9525" marR="9525" marT="9525" marB="0" anchor="b">
                    <a:lnL>
                      <a:noFill/>
                    </a:lnL>
                    <a:lnR>
                      <a:noFill/>
                    </a:lnR>
                    <a:lnT>
                      <a:noFill/>
                    </a:lnT>
                    <a:lnB>
                      <a:noFill/>
                    </a:lnB>
                    <a:noFill/>
                  </a:tcPr>
                </a:tc>
                <a:extLst>
                  <a:ext uri="{0D108BD9-81ED-4DB2-BD59-A6C34878D82A}">
                    <a16:rowId xmlns:a16="http://schemas.microsoft.com/office/drawing/2014/main" val="980661877"/>
                  </a:ext>
                </a:extLst>
              </a:tr>
              <a:tr h="200025">
                <a:tc>
                  <a:txBody>
                    <a:bodyPr/>
                    <a:lstStyle/>
                    <a:p>
                      <a:pPr algn="l" fontAlgn="b"/>
                      <a:r>
                        <a:rPr lang="pt-BR" sz="1200" b="0" i="0" u="none" strike="noStrike">
                          <a:solidFill>
                            <a:srgbClr val="000000"/>
                          </a:solidFill>
                          <a:effectLst/>
                          <a:latin typeface="Calibri" panose="020F0502020204030204" pitchFamily="34" charset="0"/>
                        </a:rPr>
                        <a:t>CAIXA DISTRIBUIDORA DE TITULOS E VALORES MOBILIARIOS S.A</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134.502.256,53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16,63%</a:t>
                      </a:r>
                    </a:p>
                  </a:txBody>
                  <a:tcPr marL="9525" marR="9525" marT="9525" marB="0" anchor="b">
                    <a:lnL>
                      <a:noFill/>
                    </a:lnL>
                    <a:lnR>
                      <a:noFill/>
                    </a:lnR>
                    <a:lnT>
                      <a:noFill/>
                    </a:lnT>
                    <a:lnB>
                      <a:noFill/>
                    </a:lnB>
                    <a:noFill/>
                  </a:tcPr>
                </a:tc>
                <a:extLst>
                  <a:ext uri="{0D108BD9-81ED-4DB2-BD59-A6C34878D82A}">
                    <a16:rowId xmlns:a16="http://schemas.microsoft.com/office/drawing/2014/main" val="1851876906"/>
                  </a:ext>
                </a:extLst>
              </a:tr>
              <a:tr h="200025">
                <a:tc>
                  <a:txBody>
                    <a:bodyPr/>
                    <a:lstStyle/>
                    <a:p>
                      <a:pPr algn="l" fontAlgn="b"/>
                      <a:r>
                        <a:rPr lang="pt-BR" sz="1200" b="0" i="0" u="none" strike="noStrike">
                          <a:solidFill>
                            <a:srgbClr val="000000"/>
                          </a:solidFill>
                          <a:effectLst/>
                          <a:latin typeface="Calibri" panose="020F0502020204030204" pitchFamily="34" charset="0"/>
                        </a:rPr>
                        <a:t>BTG PACTUAL ASSET MANAGEMENT</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30.518.192,27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3,77%</a:t>
                      </a:r>
                    </a:p>
                  </a:txBody>
                  <a:tcPr marL="9525" marR="9525" marT="9525" marB="0" anchor="b">
                    <a:lnL>
                      <a:noFill/>
                    </a:lnL>
                    <a:lnR>
                      <a:noFill/>
                    </a:lnR>
                    <a:lnT>
                      <a:noFill/>
                    </a:lnT>
                    <a:lnB>
                      <a:noFill/>
                    </a:lnB>
                    <a:noFill/>
                  </a:tcPr>
                </a:tc>
                <a:extLst>
                  <a:ext uri="{0D108BD9-81ED-4DB2-BD59-A6C34878D82A}">
                    <a16:rowId xmlns:a16="http://schemas.microsoft.com/office/drawing/2014/main" val="4138623012"/>
                  </a:ext>
                </a:extLst>
              </a:tr>
              <a:tr h="200025">
                <a:tc>
                  <a:txBody>
                    <a:bodyPr/>
                    <a:lstStyle/>
                    <a:p>
                      <a:pPr algn="l" fontAlgn="b"/>
                      <a:r>
                        <a:rPr lang="pt-BR" sz="1200" b="0" i="0" u="none" strike="noStrike">
                          <a:solidFill>
                            <a:srgbClr val="000000"/>
                          </a:solidFill>
                          <a:effectLst/>
                          <a:latin typeface="Calibri" panose="020F0502020204030204" pitchFamily="34" charset="0"/>
                        </a:rPr>
                        <a:t>BRAM - Bradesco Asset Management S.A. - DTVM</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21.566.958,25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2,67%</a:t>
                      </a:r>
                    </a:p>
                  </a:txBody>
                  <a:tcPr marL="9525" marR="9525" marT="9525" marB="0" anchor="b">
                    <a:lnL>
                      <a:noFill/>
                    </a:lnL>
                    <a:lnR>
                      <a:noFill/>
                    </a:lnR>
                    <a:lnT>
                      <a:noFill/>
                    </a:lnT>
                    <a:lnB>
                      <a:noFill/>
                    </a:lnB>
                    <a:noFill/>
                  </a:tcPr>
                </a:tc>
                <a:extLst>
                  <a:ext uri="{0D108BD9-81ED-4DB2-BD59-A6C34878D82A}">
                    <a16:rowId xmlns:a16="http://schemas.microsoft.com/office/drawing/2014/main" val="345192650"/>
                  </a:ext>
                </a:extLst>
              </a:tr>
              <a:tr h="200025">
                <a:tc>
                  <a:txBody>
                    <a:bodyPr/>
                    <a:lstStyle/>
                    <a:p>
                      <a:pPr algn="l" fontAlgn="b"/>
                      <a:r>
                        <a:rPr lang="pt-BR" sz="1200" b="0" i="0" u="none" strike="noStrike">
                          <a:solidFill>
                            <a:srgbClr val="000000"/>
                          </a:solidFill>
                          <a:effectLst/>
                          <a:latin typeface="Calibri" panose="020F0502020204030204" pitchFamily="34" charset="0"/>
                        </a:rPr>
                        <a:t>AZ QUEST INVESTIMENTOS</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6.850.320,22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0,85%</a:t>
                      </a:r>
                    </a:p>
                  </a:txBody>
                  <a:tcPr marL="9525" marR="9525" marT="9525" marB="0" anchor="b">
                    <a:lnL>
                      <a:noFill/>
                    </a:lnL>
                    <a:lnR>
                      <a:noFill/>
                    </a:lnR>
                    <a:lnT>
                      <a:noFill/>
                    </a:lnT>
                    <a:lnB>
                      <a:noFill/>
                    </a:lnB>
                    <a:noFill/>
                  </a:tcPr>
                </a:tc>
                <a:extLst>
                  <a:ext uri="{0D108BD9-81ED-4DB2-BD59-A6C34878D82A}">
                    <a16:rowId xmlns:a16="http://schemas.microsoft.com/office/drawing/2014/main" val="139296893"/>
                  </a:ext>
                </a:extLst>
              </a:tr>
              <a:tr h="200025">
                <a:tc>
                  <a:txBody>
                    <a:bodyPr/>
                    <a:lstStyle/>
                    <a:p>
                      <a:pPr algn="l" fontAlgn="b"/>
                      <a:r>
                        <a:rPr lang="pt-BR" sz="1200" b="0" i="0" u="none" strike="noStrike">
                          <a:solidFill>
                            <a:srgbClr val="000000"/>
                          </a:solidFill>
                          <a:effectLst/>
                          <a:latin typeface="Calibri" panose="020F0502020204030204" pitchFamily="34" charset="0"/>
                        </a:rPr>
                        <a:t>XP ASSET MANAGEMENT</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14.056.412,82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1,74%</a:t>
                      </a:r>
                    </a:p>
                  </a:txBody>
                  <a:tcPr marL="9525" marR="9525" marT="9525" marB="0" anchor="b">
                    <a:lnL>
                      <a:noFill/>
                    </a:lnL>
                    <a:lnR>
                      <a:noFill/>
                    </a:lnR>
                    <a:lnT>
                      <a:noFill/>
                    </a:lnT>
                    <a:lnB>
                      <a:noFill/>
                    </a:lnB>
                    <a:noFill/>
                  </a:tcPr>
                </a:tc>
                <a:extLst>
                  <a:ext uri="{0D108BD9-81ED-4DB2-BD59-A6C34878D82A}">
                    <a16:rowId xmlns:a16="http://schemas.microsoft.com/office/drawing/2014/main" val="3081981604"/>
                  </a:ext>
                </a:extLst>
              </a:tr>
              <a:tr h="200025">
                <a:tc>
                  <a:txBody>
                    <a:bodyPr/>
                    <a:lstStyle/>
                    <a:p>
                      <a:pPr algn="l" fontAlgn="b"/>
                      <a:r>
                        <a:rPr lang="pt-BR" sz="1200" b="0" i="0" u="none" strike="noStrike">
                          <a:solidFill>
                            <a:srgbClr val="000000"/>
                          </a:solidFill>
                          <a:effectLst/>
                          <a:latin typeface="Calibri" panose="020F0502020204030204" pitchFamily="34" charset="0"/>
                        </a:rPr>
                        <a:t> CONSTANCIA INVESTIMENTOS </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4.859.038,57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0,60%</a:t>
                      </a:r>
                    </a:p>
                  </a:txBody>
                  <a:tcPr marL="9525" marR="9525" marT="9525" marB="0" anchor="b">
                    <a:lnL>
                      <a:noFill/>
                    </a:lnL>
                    <a:lnR>
                      <a:noFill/>
                    </a:lnR>
                    <a:lnT>
                      <a:noFill/>
                    </a:lnT>
                    <a:lnB>
                      <a:noFill/>
                    </a:lnB>
                    <a:noFill/>
                  </a:tcPr>
                </a:tc>
                <a:extLst>
                  <a:ext uri="{0D108BD9-81ED-4DB2-BD59-A6C34878D82A}">
                    <a16:rowId xmlns:a16="http://schemas.microsoft.com/office/drawing/2014/main" val="3524563737"/>
                  </a:ext>
                </a:extLst>
              </a:tr>
              <a:tr h="200025">
                <a:tc>
                  <a:txBody>
                    <a:bodyPr/>
                    <a:lstStyle/>
                    <a:p>
                      <a:pPr algn="l" fontAlgn="b"/>
                      <a:r>
                        <a:rPr lang="pt-BR" sz="1200" b="0" i="0" u="none" strike="noStrike">
                          <a:solidFill>
                            <a:srgbClr val="000000"/>
                          </a:solidFill>
                          <a:effectLst/>
                          <a:latin typeface="Calibri" panose="020F0502020204030204" pitchFamily="34" charset="0"/>
                        </a:rPr>
                        <a:t> FINACAP INVESTIMENTOS LTDA </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8.123.360,06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1,00%</a:t>
                      </a:r>
                    </a:p>
                  </a:txBody>
                  <a:tcPr marL="9525" marR="9525" marT="9525" marB="0" anchor="b">
                    <a:lnL>
                      <a:noFill/>
                    </a:lnL>
                    <a:lnR>
                      <a:noFill/>
                    </a:lnR>
                    <a:lnT>
                      <a:noFill/>
                    </a:lnT>
                    <a:lnB>
                      <a:noFill/>
                    </a:lnB>
                    <a:noFill/>
                  </a:tcPr>
                </a:tc>
                <a:extLst>
                  <a:ext uri="{0D108BD9-81ED-4DB2-BD59-A6C34878D82A}">
                    <a16:rowId xmlns:a16="http://schemas.microsoft.com/office/drawing/2014/main" val="1203734459"/>
                  </a:ext>
                </a:extLst>
              </a:tr>
              <a:tr h="200025">
                <a:tc>
                  <a:txBody>
                    <a:bodyPr/>
                    <a:lstStyle/>
                    <a:p>
                      <a:pPr algn="l" fontAlgn="b"/>
                      <a:r>
                        <a:rPr lang="pt-BR" sz="1200" b="0" i="0" u="none" strike="noStrike">
                          <a:solidFill>
                            <a:srgbClr val="000000"/>
                          </a:solidFill>
                          <a:effectLst/>
                          <a:latin typeface="Calibri" panose="020F0502020204030204" pitchFamily="34" charset="0"/>
                        </a:rPr>
                        <a:t>SOMMA INVESTIMENTOS S.A</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9.151.805,50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1,13%</a:t>
                      </a:r>
                    </a:p>
                  </a:txBody>
                  <a:tcPr marL="9525" marR="9525" marT="9525" marB="0" anchor="b">
                    <a:lnL>
                      <a:noFill/>
                    </a:lnL>
                    <a:lnR>
                      <a:noFill/>
                    </a:lnR>
                    <a:lnT>
                      <a:noFill/>
                    </a:lnT>
                    <a:lnB>
                      <a:noFill/>
                    </a:lnB>
                    <a:noFill/>
                  </a:tcPr>
                </a:tc>
                <a:extLst>
                  <a:ext uri="{0D108BD9-81ED-4DB2-BD59-A6C34878D82A}">
                    <a16:rowId xmlns:a16="http://schemas.microsoft.com/office/drawing/2014/main" val="1766398651"/>
                  </a:ext>
                </a:extLst>
              </a:tr>
              <a:tr h="200025">
                <a:tc>
                  <a:txBody>
                    <a:bodyPr/>
                    <a:lstStyle/>
                    <a:p>
                      <a:pPr algn="l" fontAlgn="b"/>
                      <a:r>
                        <a:rPr lang="pt-BR" sz="1200" b="0" i="0" u="none" strike="noStrike">
                          <a:solidFill>
                            <a:srgbClr val="000000"/>
                          </a:solidFill>
                          <a:effectLst/>
                          <a:latin typeface="Calibri" panose="020F0502020204030204" pitchFamily="34" charset="0"/>
                        </a:rPr>
                        <a:t>BRPP GESTÃO DE P. EST. LTDA (GRUPO BRASIL PLURAL)</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1.332.559,19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0,16%</a:t>
                      </a:r>
                    </a:p>
                  </a:txBody>
                  <a:tcPr marL="9525" marR="9525" marT="9525" marB="0" anchor="b">
                    <a:lnL>
                      <a:noFill/>
                    </a:lnL>
                    <a:lnR>
                      <a:noFill/>
                    </a:lnR>
                    <a:lnT>
                      <a:noFill/>
                    </a:lnT>
                    <a:lnB>
                      <a:noFill/>
                    </a:lnB>
                    <a:noFill/>
                  </a:tcPr>
                </a:tc>
                <a:extLst>
                  <a:ext uri="{0D108BD9-81ED-4DB2-BD59-A6C34878D82A}">
                    <a16:rowId xmlns:a16="http://schemas.microsoft.com/office/drawing/2014/main" val="3235569047"/>
                  </a:ext>
                </a:extLst>
              </a:tr>
              <a:tr h="200025">
                <a:tc>
                  <a:txBody>
                    <a:bodyPr/>
                    <a:lstStyle/>
                    <a:p>
                      <a:pPr algn="l" fontAlgn="b"/>
                      <a:r>
                        <a:rPr lang="pt-BR" sz="1200" b="0" i="0" u="none" strike="noStrike">
                          <a:solidFill>
                            <a:srgbClr val="000000"/>
                          </a:solidFill>
                          <a:effectLst/>
                          <a:latin typeface="Calibri" panose="020F0502020204030204" pitchFamily="34" charset="0"/>
                        </a:rPr>
                        <a:t>GRAPHEN INVESTIMENTOS</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764.272,74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0,09%</a:t>
                      </a:r>
                    </a:p>
                  </a:txBody>
                  <a:tcPr marL="9525" marR="9525" marT="9525" marB="0" anchor="b">
                    <a:lnL>
                      <a:noFill/>
                    </a:lnL>
                    <a:lnR>
                      <a:noFill/>
                    </a:lnR>
                    <a:lnT>
                      <a:noFill/>
                    </a:lnT>
                    <a:lnB>
                      <a:noFill/>
                    </a:lnB>
                    <a:noFill/>
                  </a:tcPr>
                </a:tc>
                <a:extLst>
                  <a:ext uri="{0D108BD9-81ED-4DB2-BD59-A6C34878D82A}">
                    <a16:rowId xmlns:a16="http://schemas.microsoft.com/office/drawing/2014/main" val="651028565"/>
                  </a:ext>
                </a:extLst>
              </a:tr>
              <a:tr h="200025">
                <a:tc>
                  <a:txBody>
                    <a:bodyPr/>
                    <a:lstStyle/>
                    <a:p>
                      <a:pPr algn="l" fontAlgn="b"/>
                      <a:r>
                        <a:rPr lang="pt-BR" sz="1200" b="0" i="0" u="none" strike="noStrike">
                          <a:solidFill>
                            <a:srgbClr val="000000"/>
                          </a:solidFill>
                          <a:effectLst/>
                          <a:latin typeface="Calibri" panose="020F0502020204030204" pitchFamily="34" charset="0"/>
                        </a:rPr>
                        <a:t>ICATU VANGUARDA GESTÃO DE RECURSOS LTDA.</a:t>
                      </a:r>
                    </a:p>
                  </a:txBody>
                  <a:tcPr marL="9525" marR="9525" marT="9525" marB="0" anchor="b">
                    <a:lnL>
                      <a:noFill/>
                    </a:lnL>
                    <a:lnR>
                      <a:noFill/>
                    </a:lnR>
                    <a:lnT>
                      <a:noFill/>
                    </a:lnT>
                    <a:lnB>
                      <a:noFill/>
                    </a:lnB>
                    <a:noFill/>
                  </a:tcPr>
                </a:tc>
                <a:tc>
                  <a:txBody>
                    <a:bodyPr/>
                    <a:lstStyle/>
                    <a:p>
                      <a:pPr algn="l" fontAlgn="b"/>
                      <a:r>
                        <a:rPr lang="pt-BR" sz="1200" b="0" i="0" u="none" strike="noStrike">
                          <a:solidFill>
                            <a:srgbClr val="000000"/>
                          </a:solidFill>
                          <a:effectLst/>
                          <a:latin typeface="Calibri" panose="020F0502020204030204" pitchFamily="34" charset="0"/>
                        </a:rPr>
                        <a:t> R$                       12.861.060,23 </a:t>
                      </a:r>
                    </a:p>
                  </a:txBody>
                  <a:tcPr marL="9525" marR="9525" marT="9525" marB="0" anchor="b">
                    <a:lnL>
                      <a:noFill/>
                    </a:lnL>
                    <a:lnR>
                      <a:noFill/>
                    </a:lnR>
                    <a:lnT>
                      <a:noFill/>
                    </a:lnT>
                    <a:lnB>
                      <a:noFill/>
                    </a:lnB>
                    <a:noFill/>
                  </a:tcPr>
                </a:tc>
                <a:tc>
                  <a:txBody>
                    <a:bodyPr/>
                    <a:lstStyle/>
                    <a:p>
                      <a:pPr algn="r" fontAlgn="b"/>
                      <a:r>
                        <a:rPr lang="pt-BR" sz="1200" b="0" i="0" u="none" strike="noStrike">
                          <a:solidFill>
                            <a:srgbClr val="000000"/>
                          </a:solidFill>
                          <a:effectLst/>
                          <a:latin typeface="Calibri" panose="020F0502020204030204" pitchFamily="34" charset="0"/>
                        </a:rPr>
                        <a:t>1,59%</a:t>
                      </a:r>
                    </a:p>
                  </a:txBody>
                  <a:tcPr marL="9525" marR="9525" marT="9525" marB="0" anchor="b">
                    <a:lnL>
                      <a:noFill/>
                    </a:lnL>
                    <a:lnR>
                      <a:noFill/>
                    </a:lnR>
                    <a:lnT>
                      <a:noFill/>
                    </a:lnT>
                    <a:lnB>
                      <a:noFill/>
                    </a:lnB>
                    <a:noFill/>
                  </a:tcPr>
                </a:tc>
                <a:extLst>
                  <a:ext uri="{0D108BD9-81ED-4DB2-BD59-A6C34878D82A}">
                    <a16:rowId xmlns:a16="http://schemas.microsoft.com/office/drawing/2014/main" val="1984483308"/>
                  </a:ext>
                </a:extLst>
              </a:tr>
              <a:tr h="209550">
                <a:tc>
                  <a:txBody>
                    <a:bodyPr/>
                    <a:lstStyle/>
                    <a:p>
                      <a:pPr algn="l" fontAlgn="b"/>
                      <a:r>
                        <a:rPr lang="pt-BR" sz="1200" b="0"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pt-BR" sz="1200" b="0" i="0" u="none" strike="noStrike">
                          <a:solidFill>
                            <a:srgbClr val="000000"/>
                          </a:solidFill>
                          <a:effectLst/>
                          <a:latin typeface="Calibri" panose="020F0502020204030204" pitchFamily="34" charset="0"/>
                        </a:rPr>
                        <a:t> R$                     808.865.043,24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r" fontAlgn="b"/>
                      <a:r>
                        <a:rPr lang="pt-BR" sz="1200" b="0" i="0" u="none" strike="noStrike" dirty="0">
                          <a:solidFill>
                            <a:srgbClr val="000000"/>
                          </a:solidFill>
                          <a:effectLst/>
                          <a:latin typeface="Calibri" panose="020F0502020204030204" pitchFamily="34" charset="0"/>
                        </a:rPr>
                        <a:t>100,00%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0739440"/>
                  </a:ext>
                </a:extLst>
              </a:tr>
            </a:tbl>
          </a:graphicData>
        </a:graphic>
      </p:graphicFrame>
    </p:spTree>
    <p:extLst>
      <p:ext uri="{BB962C8B-B14F-4D97-AF65-F5344CB8AC3E}">
        <p14:creationId xmlns:p14="http://schemas.microsoft.com/office/powerpoint/2010/main" val="372980973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3D350AB8-87F1-493E-9C46-552D47645CBD}"/>
              </a:ext>
            </a:extLst>
          </p:cNvPr>
          <p:cNvSpPr/>
          <p:nvPr/>
        </p:nvSpPr>
        <p:spPr>
          <a:xfrm>
            <a:off x="295558" y="40783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3</a:t>
            </a:r>
          </a:p>
        </p:txBody>
      </p:sp>
      <p:sp>
        <p:nvSpPr>
          <p:cNvPr id="14" name="CaixaDeTexto 13">
            <a:extLst>
              <a:ext uri="{FF2B5EF4-FFF2-40B4-BE49-F238E27FC236}">
                <a16:creationId xmlns:a16="http://schemas.microsoft.com/office/drawing/2014/main" id="{8F5C9DE1-12B2-4464-925C-2E7E28612CD5}"/>
              </a:ext>
            </a:extLst>
          </p:cNvPr>
          <p:cNvSpPr txBox="1"/>
          <p:nvPr/>
        </p:nvSpPr>
        <p:spPr>
          <a:xfrm>
            <a:off x="891907" y="436066"/>
            <a:ext cx="4041913" cy="369332"/>
          </a:xfrm>
          <a:prstGeom prst="rect">
            <a:avLst/>
          </a:prstGeom>
          <a:noFill/>
        </p:spPr>
        <p:txBody>
          <a:bodyPr wrap="square" rtlCol="0">
            <a:spAutoFit/>
          </a:bodyPr>
          <a:lstStyle/>
          <a:p>
            <a:r>
              <a:rPr lang="pt-BR" b="1" u="sng" dirty="0">
                <a:solidFill>
                  <a:schemeClr val="accent1">
                    <a:lumMod val="75000"/>
                  </a:schemeClr>
                </a:solidFill>
              </a:rPr>
              <a:t>DISTRIBUIÇÃO POR SEGMENTO</a:t>
            </a:r>
          </a:p>
        </p:txBody>
      </p:sp>
      <p:sp>
        <p:nvSpPr>
          <p:cNvPr id="6" name="CaixaDeTexto 5">
            <a:extLst>
              <a:ext uri="{FF2B5EF4-FFF2-40B4-BE49-F238E27FC236}">
                <a16:creationId xmlns:a16="http://schemas.microsoft.com/office/drawing/2014/main" id="{99E0B46E-941A-4B17-8D52-50BDB8D5844E}"/>
              </a:ext>
            </a:extLst>
          </p:cNvPr>
          <p:cNvSpPr txBox="1"/>
          <p:nvPr/>
        </p:nvSpPr>
        <p:spPr>
          <a:xfrm>
            <a:off x="5145984" y="2798769"/>
            <a:ext cx="1900030" cy="307777"/>
          </a:xfrm>
          <a:prstGeom prst="rect">
            <a:avLst/>
          </a:prstGeom>
          <a:noFill/>
        </p:spPr>
        <p:txBody>
          <a:bodyPr wrap="square" rtlCol="0">
            <a:spAutoFit/>
          </a:bodyPr>
          <a:lstStyle/>
          <a:p>
            <a:pPr algn="ctr"/>
            <a:r>
              <a:rPr lang="pt-BR" sz="1400" b="1" dirty="0"/>
              <a:t>Gráfico 1</a:t>
            </a:r>
          </a:p>
        </p:txBody>
      </p:sp>
      <p:graphicFrame>
        <p:nvGraphicFramePr>
          <p:cNvPr id="3" name="Gráfico 2">
            <a:extLst>
              <a:ext uri="{FF2B5EF4-FFF2-40B4-BE49-F238E27FC236}">
                <a16:creationId xmlns:a16="http://schemas.microsoft.com/office/drawing/2014/main" id="{19587335-439E-4E76-8AB5-E948DC68A5AD}"/>
              </a:ext>
            </a:extLst>
          </p:cNvPr>
          <p:cNvGraphicFramePr>
            <a:graphicFrameLocks/>
          </p:cNvGraphicFramePr>
          <p:nvPr>
            <p:extLst>
              <p:ext uri="{D42A27DB-BD31-4B8C-83A1-F6EECF244321}">
                <p14:modId xmlns:p14="http://schemas.microsoft.com/office/powerpoint/2010/main" val="2379332651"/>
              </p:ext>
            </p:extLst>
          </p:nvPr>
        </p:nvGraphicFramePr>
        <p:xfrm>
          <a:off x="1516516" y="3729131"/>
          <a:ext cx="9158967" cy="26928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Gráfico 1">
            <a:extLst>
              <a:ext uri="{FF2B5EF4-FFF2-40B4-BE49-F238E27FC236}">
                <a16:creationId xmlns:a16="http://schemas.microsoft.com/office/drawing/2014/main" id="{19587335-439E-4E76-8AB5-E948DC68A5AD}"/>
              </a:ext>
            </a:extLst>
          </p:cNvPr>
          <p:cNvGraphicFramePr>
            <a:graphicFrameLocks/>
          </p:cNvGraphicFramePr>
          <p:nvPr>
            <p:extLst>
              <p:ext uri="{D42A27DB-BD31-4B8C-83A1-F6EECF244321}">
                <p14:modId xmlns:p14="http://schemas.microsoft.com/office/powerpoint/2010/main" val="13912454"/>
              </p:ext>
            </p:extLst>
          </p:nvPr>
        </p:nvGraphicFramePr>
        <p:xfrm>
          <a:off x="2414873" y="3340894"/>
          <a:ext cx="7671041" cy="3469276"/>
        </p:xfrm>
        <a:graphic>
          <a:graphicData uri="http://schemas.openxmlformats.org/drawingml/2006/chart">
            <c:chart xmlns:c="http://schemas.openxmlformats.org/drawingml/2006/chart" xmlns:r="http://schemas.openxmlformats.org/officeDocument/2006/relationships" r:id="rId5"/>
          </a:graphicData>
        </a:graphic>
      </p:graphicFrame>
      <p:sp>
        <p:nvSpPr>
          <p:cNvPr id="5" name="CaixaDeTexto 4">
            <a:extLst>
              <a:ext uri="{FF2B5EF4-FFF2-40B4-BE49-F238E27FC236}">
                <a16:creationId xmlns:a16="http://schemas.microsoft.com/office/drawing/2014/main" id="{03967819-218E-B0D4-8DBA-083DDEEDB14C}"/>
              </a:ext>
            </a:extLst>
          </p:cNvPr>
          <p:cNvSpPr txBox="1"/>
          <p:nvPr/>
        </p:nvSpPr>
        <p:spPr>
          <a:xfrm>
            <a:off x="891906" y="1193635"/>
            <a:ext cx="10787476" cy="923330"/>
          </a:xfrm>
          <a:prstGeom prst="rect">
            <a:avLst/>
          </a:prstGeom>
          <a:noFill/>
        </p:spPr>
        <p:txBody>
          <a:bodyPr wrap="square">
            <a:spAutoFit/>
          </a:bodyPr>
          <a:lstStyle/>
          <a:p>
            <a:pPr algn="just"/>
            <a:r>
              <a:rPr lang="pt-BR" dirty="0"/>
              <a:t>O </a:t>
            </a:r>
            <a:r>
              <a:rPr lang="pt-BR" b="1" dirty="0"/>
              <a:t>Gráfico 1 </a:t>
            </a:r>
            <a:r>
              <a:rPr lang="pt-BR" dirty="0"/>
              <a:t>mostra a distribuição dos recursos do Fundo Previdenciário Capitalizado entre os segmentos de renda fixa e renda variável. Atualmente, o patrimônio do fundo está alocado preponderantemente no segmento de renda fixa, com R$ 754.357.509,41.</a:t>
            </a:r>
          </a:p>
        </p:txBody>
      </p:sp>
    </p:spTree>
    <p:extLst>
      <p:ext uri="{BB962C8B-B14F-4D97-AF65-F5344CB8AC3E}">
        <p14:creationId xmlns:p14="http://schemas.microsoft.com/office/powerpoint/2010/main" val="136851946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DISTRIBUIÇÃO POR NÍVEL DE RISCO</a:t>
            </a:r>
          </a:p>
        </p:txBody>
      </p:sp>
      <p:sp>
        <p:nvSpPr>
          <p:cNvPr id="6" name="CaixaDeTexto 5">
            <a:extLst>
              <a:ext uri="{FF2B5EF4-FFF2-40B4-BE49-F238E27FC236}">
                <a16:creationId xmlns:a16="http://schemas.microsoft.com/office/drawing/2014/main" id="{34C7C274-A1DE-4494-B26D-156ABC86D68A}"/>
              </a:ext>
            </a:extLst>
          </p:cNvPr>
          <p:cNvSpPr txBox="1"/>
          <p:nvPr/>
        </p:nvSpPr>
        <p:spPr>
          <a:xfrm>
            <a:off x="5145985" y="2691111"/>
            <a:ext cx="1900030" cy="307777"/>
          </a:xfrm>
          <a:prstGeom prst="rect">
            <a:avLst/>
          </a:prstGeom>
          <a:noFill/>
        </p:spPr>
        <p:txBody>
          <a:bodyPr wrap="square" rtlCol="0">
            <a:spAutoFit/>
          </a:bodyPr>
          <a:lstStyle/>
          <a:p>
            <a:pPr algn="ctr"/>
            <a:r>
              <a:rPr lang="pt-BR" sz="1400" b="1" dirty="0"/>
              <a:t>Gráfico 2</a:t>
            </a:r>
          </a:p>
        </p:txBody>
      </p:sp>
      <p:graphicFrame>
        <p:nvGraphicFramePr>
          <p:cNvPr id="4" name="Gráfico 3">
            <a:extLst>
              <a:ext uri="{FF2B5EF4-FFF2-40B4-BE49-F238E27FC236}">
                <a16:creationId xmlns:a16="http://schemas.microsoft.com/office/drawing/2014/main" id="{2A291E6B-FC28-4E9D-9871-86AAA882026A}"/>
              </a:ext>
            </a:extLst>
          </p:cNvPr>
          <p:cNvGraphicFramePr>
            <a:graphicFrameLocks/>
          </p:cNvGraphicFramePr>
          <p:nvPr>
            <p:extLst>
              <p:ext uri="{D42A27DB-BD31-4B8C-83A1-F6EECF244321}">
                <p14:modId xmlns:p14="http://schemas.microsoft.com/office/powerpoint/2010/main" val="1673132729"/>
              </p:ext>
            </p:extLst>
          </p:nvPr>
        </p:nvGraphicFramePr>
        <p:xfrm>
          <a:off x="36285" y="3296305"/>
          <a:ext cx="12155715" cy="3155774"/>
        </p:xfrm>
        <a:graphic>
          <a:graphicData uri="http://schemas.openxmlformats.org/drawingml/2006/chart">
            <c:chart xmlns:c="http://schemas.openxmlformats.org/drawingml/2006/chart" xmlns:r="http://schemas.openxmlformats.org/officeDocument/2006/relationships" r:id="rId3"/>
          </a:graphicData>
        </a:graphic>
      </p:graphicFrame>
      <p:sp>
        <p:nvSpPr>
          <p:cNvPr id="2" name="CaixaDeTexto 1">
            <a:extLst>
              <a:ext uri="{FF2B5EF4-FFF2-40B4-BE49-F238E27FC236}">
                <a16:creationId xmlns:a16="http://schemas.microsoft.com/office/drawing/2014/main" id="{EE12B38F-2D6A-9D3D-5E68-CA9F526BF3AF}"/>
              </a:ext>
            </a:extLst>
          </p:cNvPr>
          <p:cNvSpPr txBox="1"/>
          <p:nvPr/>
        </p:nvSpPr>
        <p:spPr>
          <a:xfrm>
            <a:off x="646042" y="1195263"/>
            <a:ext cx="10899915" cy="1200329"/>
          </a:xfrm>
          <a:prstGeom prst="rect">
            <a:avLst/>
          </a:prstGeom>
          <a:noFill/>
        </p:spPr>
        <p:txBody>
          <a:bodyPr wrap="square" rtlCol="0">
            <a:spAutoFit/>
          </a:bodyPr>
          <a:lstStyle/>
          <a:p>
            <a:pPr algn="just"/>
            <a:r>
              <a:rPr lang="pt-BR" dirty="0"/>
              <a:t>Os administradores classificam o nível de risco dos fundos de investimentos numa escala de 1 a 5, cada número significa um nível de volatilidade, sendo 1 muito baixa, 2 baixa, 3 média, 4 alta e 5 muito alta. A carteira do Fundo Previdenciário Capitalizado tem 86,69% dos recursos alocados em ativos até o nível Médio de volatilidade. Conforme </a:t>
            </a:r>
            <a:r>
              <a:rPr lang="pt-BR" b="1" dirty="0"/>
              <a:t>Gráfico 2</a:t>
            </a:r>
            <a:r>
              <a:rPr lang="pt-BR" dirty="0"/>
              <a:t>.</a:t>
            </a:r>
          </a:p>
        </p:txBody>
      </p:sp>
    </p:spTree>
    <p:extLst>
      <p:ext uri="{BB962C8B-B14F-4D97-AF65-F5344CB8AC3E}">
        <p14:creationId xmlns:p14="http://schemas.microsoft.com/office/powerpoint/2010/main" val="87928357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5</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VOLATILIDADE NOS ÚLTIMOS 12 MESES</a:t>
            </a:r>
          </a:p>
        </p:txBody>
      </p:sp>
      <p:sp>
        <p:nvSpPr>
          <p:cNvPr id="4" name="CaixaDeTexto 3">
            <a:extLst>
              <a:ext uri="{FF2B5EF4-FFF2-40B4-BE49-F238E27FC236}">
                <a16:creationId xmlns:a16="http://schemas.microsoft.com/office/drawing/2014/main" id="{A5689A50-EAD7-488C-AA37-DA1B7BD7242E}"/>
              </a:ext>
            </a:extLst>
          </p:cNvPr>
          <p:cNvSpPr txBox="1"/>
          <p:nvPr/>
        </p:nvSpPr>
        <p:spPr>
          <a:xfrm>
            <a:off x="669232" y="1195264"/>
            <a:ext cx="10899915" cy="1477328"/>
          </a:xfrm>
          <a:prstGeom prst="rect">
            <a:avLst/>
          </a:prstGeom>
          <a:noFill/>
        </p:spPr>
        <p:txBody>
          <a:bodyPr wrap="square" rtlCol="0">
            <a:spAutoFit/>
          </a:bodyPr>
          <a:lstStyle/>
          <a:p>
            <a:pPr algn="just"/>
            <a:r>
              <a:rPr lang="pt-BR" dirty="0"/>
              <a:t>O cálculo da volatilidade de uma carteira permite observar a frequência e intensidade das oscilação no seu valor em um determinado período. O monitoramento desta medida é parte do gerenciamento de risco da carteira do Fundo Previdenciário Capitalizado. Se verificado um aumento significativo e consistente no nível de volatilidade será investigado o motivo e analisada a necessidade de serem feitas alterações nas proporções dos segmentos de aplicações e/ou substituição de ativos. O </a:t>
            </a:r>
            <a:r>
              <a:rPr lang="pt-BR" b="1" dirty="0"/>
              <a:t>Gráfico 3 </a:t>
            </a:r>
            <a:r>
              <a:rPr lang="pt-BR" dirty="0"/>
              <a:t>mostra a volatilidade mensal da carteira nos últimos 12 meses.</a:t>
            </a:r>
            <a:r>
              <a:rPr lang="pt-BR" b="1" dirty="0"/>
              <a:t> </a:t>
            </a:r>
            <a:endParaRPr lang="pt-BR" dirty="0"/>
          </a:p>
        </p:txBody>
      </p:sp>
      <p:sp>
        <p:nvSpPr>
          <p:cNvPr id="6" name="CaixaDeTexto 5">
            <a:extLst>
              <a:ext uri="{FF2B5EF4-FFF2-40B4-BE49-F238E27FC236}">
                <a16:creationId xmlns:a16="http://schemas.microsoft.com/office/drawing/2014/main" id="{34C7C274-A1DE-4494-B26D-156ABC86D68A}"/>
              </a:ext>
            </a:extLst>
          </p:cNvPr>
          <p:cNvSpPr txBox="1"/>
          <p:nvPr/>
        </p:nvSpPr>
        <p:spPr>
          <a:xfrm>
            <a:off x="5145985" y="2843763"/>
            <a:ext cx="1900030" cy="307777"/>
          </a:xfrm>
          <a:prstGeom prst="rect">
            <a:avLst/>
          </a:prstGeom>
          <a:noFill/>
        </p:spPr>
        <p:txBody>
          <a:bodyPr wrap="square" rtlCol="0">
            <a:spAutoFit/>
          </a:bodyPr>
          <a:lstStyle/>
          <a:p>
            <a:pPr algn="ctr"/>
            <a:r>
              <a:rPr lang="pt-BR" sz="1400" b="1" dirty="0"/>
              <a:t>Gráfico 3</a:t>
            </a:r>
          </a:p>
        </p:txBody>
      </p:sp>
      <p:graphicFrame>
        <p:nvGraphicFramePr>
          <p:cNvPr id="3" name="Gráfico 2">
            <a:extLst>
              <a:ext uri="{FF2B5EF4-FFF2-40B4-BE49-F238E27FC236}">
                <a16:creationId xmlns:a16="http://schemas.microsoft.com/office/drawing/2014/main" id="{D06E75CF-75AF-4F21-9AE2-898C0DAD6D01}"/>
              </a:ext>
            </a:extLst>
          </p:cNvPr>
          <p:cNvGraphicFramePr>
            <a:graphicFrameLocks/>
          </p:cNvGraphicFramePr>
          <p:nvPr>
            <p:extLst>
              <p:ext uri="{D42A27DB-BD31-4B8C-83A1-F6EECF244321}">
                <p14:modId xmlns:p14="http://schemas.microsoft.com/office/powerpoint/2010/main" val="1401162766"/>
              </p:ext>
            </p:extLst>
          </p:nvPr>
        </p:nvGraphicFramePr>
        <p:xfrm>
          <a:off x="1097927" y="3511698"/>
          <a:ext cx="9996146" cy="2381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399239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6</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VAR HISTÓRICO NOS ÚLTIMOS 12 MESES </a:t>
            </a:r>
          </a:p>
        </p:txBody>
      </p:sp>
      <p:sp>
        <p:nvSpPr>
          <p:cNvPr id="4" name="CaixaDeTexto 3">
            <a:extLst>
              <a:ext uri="{FF2B5EF4-FFF2-40B4-BE49-F238E27FC236}">
                <a16:creationId xmlns:a16="http://schemas.microsoft.com/office/drawing/2014/main" id="{A5689A50-EAD7-488C-AA37-DA1B7BD7242E}"/>
              </a:ext>
            </a:extLst>
          </p:cNvPr>
          <p:cNvSpPr txBox="1"/>
          <p:nvPr/>
        </p:nvSpPr>
        <p:spPr>
          <a:xfrm>
            <a:off x="669232" y="1195264"/>
            <a:ext cx="10899915" cy="1754326"/>
          </a:xfrm>
          <a:prstGeom prst="rect">
            <a:avLst/>
          </a:prstGeom>
          <a:noFill/>
        </p:spPr>
        <p:txBody>
          <a:bodyPr wrap="square" rtlCol="0">
            <a:spAutoFit/>
          </a:bodyPr>
          <a:lstStyle/>
          <a:p>
            <a:pPr algn="just"/>
            <a:r>
              <a:rPr lang="pt-BR" dirty="0"/>
              <a:t>O </a:t>
            </a:r>
            <a:r>
              <a:rPr lang="pt-BR" dirty="0" err="1"/>
              <a:t>VaR</a:t>
            </a:r>
            <a:r>
              <a:rPr lang="pt-BR" dirty="0"/>
              <a:t> (</a:t>
            </a:r>
            <a:r>
              <a:rPr lang="pt-BR" dirty="0" err="1"/>
              <a:t>Value</a:t>
            </a:r>
            <a:r>
              <a:rPr lang="pt-BR" dirty="0"/>
              <a:t> </a:t>
            </a:r>
            <a:r>
              <a:rPr lang="pt-BR" dirty="0" err="1"/>
              <a:t>at</a:t>
            </a:r>
            <a:r>
              <a:rPr lang="pt-BR" dirty="0"/>
              <a:t> Risk) é uma medida estatística que estima a perda potencial máxima de um investimento para um período de tempo, com um determinado intervalo de confiança. O monitoramento desta medida é parte do gerenciamento de risco da carteira do Fundo Previdenciário Capitalizado. Se verificado um aumento significativo e consistente no </a:t>
            </a:r>
            <a:r>
              <a:rPr lang="pt-BR" dirty="0" err="1"/>
              <a:t>VaR</a:t>
            </a:r>
            <a:r>
              <a:rPr lang="pt-BR" dirty="0"/>
              <a:t> da carteira será investigado o motivo e analisada a necessidade de serem feitas alterações nas proporções dos segmentos de aplicações e/ou substituição de ativos. O </a:t>
            </a:r>
            <a:r>
              <a:rPr lang="pt-BR" b="1" dirty="0"/>
              <a:t>Gráfico 4 </a:t>
            </a:r>
            <a:r>
              <a:rPr lang="pt-BR" dirty="0"/>
              <a:t>mostra o </a:t>
            </a:r>
            <a:r>
              <a:rPr lang="pt-BR" dirty="0" err="1"/>
              <a:t>VaR</a:t>
            </a:r>
            <a:r>
              <a:rPr lang="pt-BR" dirty="0"/>
              <a:t> Histórico da carteira com periodicidade diária e intervalo de confiança de 95%.</a:t>
            </a:r>
            <a:r>
              <a:rPr lang="pt-BR" b="1" dirty="0"/>
              <a:t> </a:t>
            </a:r>
            <a:endParaRPr lang="pt-BR" dirty="0"/>
          </a:p>
        </p:txBody>
      </p:sp>
      <p:sp>
        <p:nvSpPr>
          <p:cNvPr id="6" name="CaixaDeTexto 5">
            <a:extLst>
              <a:ext uri="{FF2B5EF4-FFF2-40B4-BE49-F238E27FC236}">
                <a16:creationId xmlns:a16="http://schemas.microsoft.com/office/drawing/2014/main" id="{34C7C274-A1DE-4494-B26D-156ABC86D68A}"/>
              </a:ext>
            </a:extLst>
          </p:cNvPr>
          <p:cNvSpPr txBox="1"/>
          <p:nvPr/>
        </p:nvSpPr>
        <p:spPr>
          <a:xfrm>
            <a:off x="5145985" y="2949590"/>
            <a:ext cx="1900030" cy="307777"/>
          </a:xfrm>
          <a:prstGeom prst="rect">
            <a:avLst/>
          </a:prstGeom>
          <a:noFill/>
        </p:spPr>
        <p:txBody>
          <a:bodyPr wrap="square" rtlCol="0">
            <a:spAutoFit/>
          </a:bodyPr>
          <a:lstStyle/>
          <a:p>
            <a:pPr algn="ctr"/>
            <a:r>
              <a:rPr lang="pt-BR" sz="1400" b="1" dirty="0"/>
              <a:t>Gráfico 4</a:t>
            </a:r>
          </a:p>
        </p:txBody>
      </p:sp>
      <p:graphicFrame>
        <p:nvGraphicFramePr>
          <p:cNvPr id="2" name="Gráfico 1">
            <a:extLst>
              <a:ext uri="{FF2B5EF4-FFF2-40B4-BE49-F238E27FC236}">
                <a16:creationId xmlns:a16="http://schemas.microsoft.com/office/drawing/2014/main" id="{2E095974-624D-4D88-B9D0-9B7F7CCB6F8F}"/>
              </a:ext>
            </a:extLst>
          </p:cNvPr>
          <p:cNvGraphicFramePr>
            <a:graphicFrameLocks/>
          </p:cNvGraphicFramePr>
          <p:nvPr>
            <p:extLst>
              <p:ext uri="{D42A27DB-BD31-4B8C-83A1-F6EECF244321}">
                <p14:modId xmlns:p14="http://schemas.microsoft.com/office/powerpoint/2010/main" val="747985735"/>
              </p:ext>
            </p:extLst>
          </p:nvPr>
        </p:nvGraphicFramePr>
        <p:xfrm>
          <a:off x="1117373" y="3600634"/>
          <a:ext cx="10003631" cy="2394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428615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7" y="294667"/>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7.1</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914398" y="322900"/>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2" name="Tabela 1">
            <a:extLst>
              <a:ext uri="{FF2B5EF4-FFF2-40B4-BE49-F238E27FC236}">
                <a16:creationId xmlns:a16="http://schemas.microsoft.com/office/drawing/2014/main" id="{DD92118E-7ED9-2D08-DDAB-1850469E196B}"/>
              </a:ext>
            </a:extLst>
          </p:cNvPr>
          <p:cNvGraphicFramePr>
            <a:graphicFrameLocks noGrp="1"/>
          </p:cNvGraphicFramePr>
          <p:nvPr>
            <p:extLst>
              <p:ext uri="{D42A27DB-BD31-4B8C-83A1-F6EECF244321}">
                <p14:modId xmlns:p14="http://schemas.microsoft.com/office/powerpoint/2010/main" val="1020419122"/>
              </p:ext>
            </p:extLst>
          </p:nvPr>
        </p:nvGraphicFramePr>
        <p:xfrm>
          <a:off x="838200" y="720465"/>
          <a:ext cx="10515600" cy="2181616"/>
        </p:xfrm>
        <a:graphic>
          <a:graphicData uri="http://schemas.openxmlformats.org/drawingml/2006/table">
            <a:tbl>
              <a:tblPr/>
              <a:tblGrid>
                <a:gridCol w="2367910">
                  <a:extLst>
                    <a:ext uri="{9D8B030D-6E8A-4147-A177-3AD203B41FA5}">
                      <a16:colId xmlns:a16="http://schemas.microsoft.com/office/drawing/2014/main" val="4156554378"/>
                    </a:ext>
                  </a:extLst>
                </a:gridCol>
                <a:gridCol w="1289951">
                  <a:extLst>
                    <a:ext uri="{9D8B030D-6E8A-4147-A177-3AD203B41FA5}">
                      <a16:colId xmlns:a16="http://schemas.microsoft.com/office/drawing/2014/main" val="619885747"/>
                    </a:ext>
                  </a:extLst>
                </a:gridCol>
                <a:gridCol w="1239953">
                  <a:extLst>
                    <a:ext uri="{9D8B030D-6E8A-4147-A177-3AD203B41FA5}">
                      <a16:colId xmlns:a16="http://schemas.microsoft.com/office/drawing/2014/main" val="2657815032"/>
                    </a:ext>
                  </a:extLst>
                </a:gridCol>
                <a:gridCol w="1519942">
                  <a:extLst>
                    <a:ext uri="{9D8B030D-6E8A-4147-A177-3AD203B41FA5}">
                      <a16:colId xmlns:a16="http://schemas.microsoft.com/office/drawing/2014/main" val="3373640700"/>
                    </a:ext>
                  </a:extLst>
                </a:gridCol>
                <a:gridCol w="1241953">
                  <a:extLst>
                    <a:ext uri="{9D8B030D-6E8A-4147-A177-3AD203B41FA5}">
                      <a16:colId xmlns:a16="http://schemas.microsoft.com/office/drawing/2014/main" val="1898557938"/>
                    </a:ext>
                  </a:extLst>
                </a:gridCol>
                <a:gridCol w="1223953">
                  <a:extLst>
                    <a:ext uri="{9D8B030D-6E8A-4147-A177-3AD203B41FA5}">
                      <a16:colId xmlns:a16="http://schemas.microsoft.com/office/drawing/2014/main" val="3287149984"/>
                    </a:ext>
                  </a:extLst>
                </a:gridCol>
                <a:gridCol w="1631938">
                  <a:extLst>
                    <a:ext uri="{9D8B030D-6E8A-4147-A177-3AD203B41FA5}">
                      <a16:colId xmlns:a16="http://schemas.microsoft.com/office/drawing/2014/main" val="3247481661"/>
                    </a:ext>
                  </a:extLst>
                </a:gridCol>
              </a:tblGrid>
              <a:tr h="126043">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Fundos Renda fixa 100% TP Art. 7º, I,"b“: </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NO MÊS </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NO ANO</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12 MESES</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SHARPE (12MESES)</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VaR (12 MESES)</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VOLATILIDADE (12 MESES)</a:t>
                      </a:r>
                    </a:p>
                  </a:txBody>
                  <a:tcPr marL="6002" marR="6002" marT="6002" marB="0" anchor="ctr">
                    <a:lnL>
                      <a:noFill/>
                    </a:lnL>
                    <a:lnR>
                      <a:noFill/>
                    </a:lnR>
                    <a:lnT>
                      <a:noFill/>
                    </a:lnT>
                    <a:lnB>
                      <a:noFill/>
                    </a:lnB>
                    <a:solidFill>
                      <a:srgbClr val="366092"/>
                    </a:solidFill>
                  </a:tcPr>
                </a:tc>
                <a:extLst>
                  <a:ext uri="{0D108BD9-81ED-4DB2-BD59-A6C34878D82A}">
                    <a16:rowId xmlns:a16="http://schemas.microsoft.com/office/drawing/2014/main" val="197342390"/>
                  </a:ext>
                </a:extLst>
              </a:tr>
              <a:tr h="252086">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IDKA 2 TÍTULOS PÚBLICOS FI RENDA FIXA PREVIDENCIÁRIO</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1,05%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2,85%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8,95%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-1,71</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0,79%</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1,67%</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3752755329"/>
                  </a:ext>
                </a:extLst>
              </a:tr>
              <a:tr h="126043">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IMA-B 5 FIC RENDA FIXA PREVIDENCIÁRIO LP</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1,03%</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2,82%</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8,70%</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-1,78</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0,82%</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1,73%</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2069091706"/>
                  </a:ext>
                </a:extLst>
              </a:tr>
              <a:tr h="252086">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IMA-B TÍTULOS PÚBLICOS FI RENDA FIXA PREVIDENCIÁRIO</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1,31%</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-0,24%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6,29%</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-1,37</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1,83%</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3,85%</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53007906"/>
                  </a:ext>
                </a:extLst>
              </a:tr>
              <a:tr h="252086">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IRF-M 1 TÍTULOS PÚBLICOS FIC RENDA FIXA PREVIDENCIÁRIO</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3,77%</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11,38%</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-2,00</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0,16%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0,33%</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4218977873"/>
                  </a:ext>
                </a:extLst>
              </a:tr>
              <a:tr h="252086">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CAIXA BRASIL IMA-B 5+ TÍTULOS PÚBLICOS FI RENDA FIXA LP</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1,56%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-2,90%</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4,24%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-1,21</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2,80%</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5,90%</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3993693661"/>
                  </a:ext>
                </a:extLst>
              </a:tr>
              <a:tr h="126043">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CAIXA BRASIL IRF-M 1 TÍTULOS PÚBLICOS FI RENDA FIXA</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3,85%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11,50%</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-1,69</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0,15%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0,32%</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2861702806"/>
                  </a:ext>
                </a:extLst>
              </a:tr>
              <a:tr h="126043">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TREND PÓS-FIXADO FIC RENDA FIXA SIMPLES</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0,82%</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4,37%</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12,06%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-0,79</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0,03%</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Arial" panose="020B0604020202020204" pitchFamily="34" charset="0"/>
                        </a:rPr>
                        <a:t>0,07%</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2066078870"/>
                  </a:ext>
                </a:extLst>
              </a:tr>
            </a:tbl>
          </a:graphicData>
        </a:graphic>
      </p:graphicFrame>
      <p:graphicFrame>
        <p:nvGraphicFramePr>
          <p:cNvPr id="4" name="Gráfico 3">
            <a:extLst>
              <a:ext uri="{FF2B5EF4-FFF2-40B4-BE49-F238E27FC236}">
                <a16:creationId xmlns:a16="http://schemas.microsoft.com/office/drawing/2014/main" id="{280ADD2C-1654-44C1-933F-7D471936D1B2}"/>
              </a:ext>
            </a:extLst>
          </p:cNvPr>
          <p:cNvGraphicFramePr>
            <a:graphicFrameLocks/>
          </p:cNvGraphicFramePr>
          <p:nvPr>
            <p:extLst>
              <p:ext uri="{D42A27DB-BD31-4B8C-83A1-F6EECF244321}">
                <p14:modId xmlns:p14="http://schemas.microsoft.com/office/powerpoint/2010/main" val="3410273443"/>
              </p:ext>
            </p:extLst>
          </p:nvPr>
        </p:nvGraphicFramePr>
        <p:xfrm>
          <a:off x="318901" y="3086100"/>
          <a:ext cx="11554197" cy="3771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791091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7.2</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4" name="Tabela 3">
            <a:extLst>
              <a:ext uri="{FF2B5EF4-FFF2-40B4-BE49-F238E27FC236}">
                <a16:creationId xmlns:a16="http://schemas.microsoft.com/office/drawing/2014/main" id="{AF350450-2B35-1EB7-A53D-AC0581B447C1}"/>
              </a:ext>
            </a:extLst>
          </p:cNvPr>
          <p:cNvGraphicFramePr>
            <a:graphicFrameLocks noGrp="1"/>
          </p:cNvGraphicFramePr>
          <p:nvPr>
            <p:extLst>
              <p:ext uri="{D42A27DB-BD31-4B8C-83A1-F6EECF244321}">
                <p14:modId xmlns:p14="http://schemas.microsoft.com/office/powerpoint/2010/main" val="669442466"/>
              </p:ext>
            </p:extLst>
          </p:nvPr>
        </p:nvGraphicFramePr>
        <p:xfrm>
          <a:off x="838199" y="881031"/>
          <a:ext cx="10515601" cy="1566014"/>
        </p:xfrm>
        <a:graphic>
          <a:graphicData uri="http://schemas.openxmlformats.org/drawingml/2006/table">
            <a:tbl>
              <a:tblPr/>
              <a:tblGrid>
                <a:gridCol w="2367910">
                  <a:extLst>
                    <a:ext uri="{9D8B030D-6E8A-4147-A177-3AD203B41FA5}">
                      <a16:colId xmlns:a16="http://schemas.microsoft.com/office/drawing/2014/main" val="3874420649"/>
                    </a:ext>
                  </a:extLst>
                </a:gridCol>
                <a:gridCol w="1289951">
                  <a:extLst>
                    <a:ext uri="{9D8B030D-6E8A-4147-A177-3AD203B41FA5}">
                      <a16:colId xmlns:a16="http://schemas.microsoft.com/office/drawing/2014/main" val="737495303"/>
                    </a:ext>
                  </a:extLst>
                </a:gridCol>
                <a:gridCol w="1239953">
                  <a:extLst>
                    <a:ext uri="{9D8B030D-6E8A-4147-A177-3AD203B41FA5}">
                      <a16:colId xmlns:a16="http://schemas.microsoft.com/office/drawing/2014/main" val="2336648227"/>
                    </a:ext>
                  </a:extLst>
                </a:gridCol>
                <a:gridCol w="1519942">
                  <a:extLst>
                    <a:ext uri="{9D8B030D-6E8A-4147-A177-3AD203B41FA5}">
                      <a16:colId xmlns:a16="http://schemas.microsoft.com/office/drawing/2014/main" val="1591550347"/>
                    </a:ext>
                  </a:extLst>
                </a:gridCol>
                <a:gridCol w="1241953">
                  <a:extLst>
                    <a:ext uri="{9D8B030D-6E8A-4147-A177-3AD203B41FA5}">
                      <a16:colId xmlns:a16="http://schemas.microsoft.com/office/drawing/2014/main" val="2909874587"/>
                    </a:ext>
                  </a:extLst>
                </a:gridCol>
                <a:gridCol w="1223954">
                  <a:extLst>
                    <a:ext uri="{9D8B030D-6E8A-4147-A177-3AD203B41FA5}">
                      <a16:colId xmlns:a16="http://schemas.microsoft.com/office/drawing/2014/main" val="1597478075"/>
                    </a:ext>
                  </a:extLst>
                </a:gridCol>
                <a:gridCol w="1631938">
                  <a:extLst>
                    <a:ext uri="{9D8B030D-6E8A-4147-A177-3AD203B41FA5}">
                      <a16:colId xmlns:a16="http://schemas.microsoft.com/office/drawing/2014/main" val="2359597885"/>
                    </a:ext>
                  </a:extLst>
                </a:gridCol>
              </a:tblGrid>
              <a:tr h="126043">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Fundos Renda Fixa em geral Art. 7º, III,"a“:</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NO MÊS </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NO ANO</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12 MESES</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SHARPE (12MESES)</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VaR (12 MESES)</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VOLATILIDADE (12 MESES)</a:t>
                      </a:r>
                    </a:p>
                  </a:txBody>
                  <a:tcPr marL="6002" marR="6002" marT="6002" marB="0" anchor="ctr">
                    <a:lnL>
                      <a:noFill/>
                    </a:lnL>
                    <a:lnR>
                      <a:noFill/>
                    </a:lnR>
                    <a:lnT>
                      <a:noFill/>
                    </a:lnT>
                    <a:lnB>
                      <a:noFill/>
                    </a:lnB>
                    <a:solidFill>
                      <a:srgbClr val="366092"/>
                    </a:solidFill>
                  </a:tcPr>
                </a:tc>
                <a:extLst>
                  <a:ext uri="{0D108BD9-81ED-4DB2-BD59-A6C34878D82A}">
                    <a16:rowId xmlns:a16="http://schemas.microsoft.com/office/drawing/2014/main" val="135680320"/>
                  </a:ext>
                </a:extLst>
              </a:tr>
              <a:tr h="126043">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FLUXO FIC RENDA FIXA SIMPLES PREVIDENCIÁRIO</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3,97%</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11,01%</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-15,32</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0,03%</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0,07%</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3786870453"/>
                  </a:ext>
                </a:extLst>
              </a:tr>
              <a:tr h="252086">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PERFIL FIC RENDA FIXA REFERENCIADO DI PREVIDENCIÁRIO LP</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0,83%</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4,42%</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12,16%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0,58</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0,03%</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0,07%</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3762041"/>
                  </a:ext>
                </a:extLst>
              </a:tr>
              <a:tr h="126043">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CAIXA BRASIL FI RENDA FIXA REFERENCIADO DI LP</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4,51%</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12,65%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5,41</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0,09%</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3470347422"/>
                  </a:ext>
                </a:extLst>
              </a:tr>
              <a:tr h="126043">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TOWER IMA-B 5 FI RENDA FIXA</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-1,40%</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-75,24%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-80,04%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-2,15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31,28%</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65,87%</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2000968127"/>
                  </a:ext>
                </a:extLst>
              </a:tr>
              <a:tr h="126043">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TOWER II IMA-B 5 FI RENDA FIXA</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0,34%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-8,14%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-27,09%</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-1,74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10,98%</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23,12%</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1803765481"/>
                  </a:ext>
                </a:extLst>
              </a:tr>
              <a:tr h="126043">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XP MACRO JUROS ATIVO FIC RENDA FIXA LP</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0,55%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1,92%</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6,67%</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-1,97</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1,19%</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Arial" panose="020B0604020202020204" pitchFamily="34" charset="0"/>
                        </a:rPr>
                        <a:t>2,51%</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122588785"/>
                  </a:ext>
                </a:extLst>
              </a:tr>
            </a:tbl>
          </a:graphicData>
        </a:graphic>
      </p:graphicFrame>
      <p:graphicFrame>
        <p:nvGraphicFramePr>
          <p:cNvPr id="5" name="Gráfico 4">
            <a:extLst>
              <a:ext uri="{FF2B5EF4-FFF2-40B4-BE49-F238E27FC236}">
                <a16:creationId xmlns:a16="http://schemas.microsoft.com/office/drawing/2014/main" id="{C1825C10-2C8C-4CC0-9D43-4D54F0E58641}"/>
              </a:ext>
            </a:extLst>
          </p:cNvPr>
          <p:cNvGraphicFramePr>
            <a:graphicFrameLocks/>
          </p:cNvGraphicFramePr>
          <p:nvPr>
            <p:extLst>
              <p:ext uri="{D42A27DB-BD31-4B8C-83A1-F6EECF244321}">
                <p14:modId xmlns:p14="http://schemas.microsoft.com/office/powerpoint/2010/main" val="1750193526"/>
              </p:ext>
            </p:extLst>
          </p:nvPr>
        </p:nvGraphicFramePr>
        <p:xfrm>
          <a:off x="552450" y="2627045"/>
          <a:ext cx="10934700" cy="4099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528249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7.3</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2" name="Tabela 1">
            <a:extLst>
              <a:ext uri="{FF2B5EF4-FFF2-40B4-BE49-F238E27FC236}">
                <a16:creationId xmlns:a16="http://schemas.microsoft.com/office/drawing/2014/main" id="{B05F3250-FAE5-884A-78C6-7AB678D258C9}"/>
              </a:ext>
            </a:extLst>
          </p:cNvPr>
          <p:cNvGraphicFramePr>
            <a:graphicFrameLocks noGrp="1"/>
          </p:cNvGraphicFramePr>
          <p:nvPr>
            <p:extLst>
              <p:ext uri="{D42A27DB-BD31-4B8C-83A1-F6EECF244321}">
                <p14:modId xmlns:p14="http://schemas.microsoft.com/office/powerpoint/2010/main" val="3948113671"/>
              </p:ext>
            </p:extLst>
          </p:nvPr>
        </p:nvGraphicFramePr>
        <p:xfrm>
          <a:off x="424068" y="1009743"/>
          <a:ext cx="11215483" cy="1192308"/>
        </p:xfrm>
        <a:graphic>
          <a:graphicData uri="http://schemas.openxmlformats.org/drawingml/2006/table">
            <a:tbl>
              <a:tblPr/>
              <a:tblGrid>
                <a:gridCol w="2525510">
                  <a:extLst>
                    <a:ext uri="{9D8B030D-6E8A-4147-A177-3AD203B41FA5}">
                      <a16:colId xmlns:a16="http://schemas.microsoft.com/office/drawing/2014/main" val="2636472619"/>
                    </a:ext>
                  </a:extLst>
                </a:gridCol>
                <a:gridCol w="1375806">
                  <a:extLst>
                    <a:ext uri="{9D8B030D-6E8A-4147-A177-3AD203B41FA5}">
                      <a16:colId xmlns:a16="http://schemas.microsoft.com/office/drawing/2014/main" val="3964389487"/>
                    </a:ext>
                  </a:extLst>
                </a:gridCol>
                <a:gridCol w="1322480">
                  <a:extLst>
                    <a:ext uri="{9D8B030D-6E8A-4147-A177-3AD203B41FA5}">
                      <a16:colId xmlns:a16="http://schemas.microsoft.com/office/drawing/2014/main" val="162537604"/>
                    </a:ext>
                  </a:extLst>
                </a:gridCol>
                <a:gridCol w="1621104">
                  <a:extLst>
                    <a:ext uri="{9D8B030D-6E8A-4147-A177-3AD203B41FA5}">
                      <a16:colId xmlns:a16="http://schemas.microsoft.com/office/drawing/2014/main" val="3606747601"/>
                    </a:ext>
                  </a:extLst>
                </a:gridCol>
                <a:gridCol w="1324613">
                  <a:extLst>
                    <a:ext uri="{9D8B030D-6E8A-4147-A177-3AD203B41FA5}">
                      <a16:colId xmlns:a16="http://schemas.microsoft.com/office/drawing/2014/main" val="648493884"/>
                    </a:ext>
                  </a:extLst>
                </a:gridCol>
                <a:gridCol w="1305416">
                  <a:extLst>
                    <a:ext uri="{9D8B030D-6E8A-4147-A177-3AD203B41FA5}">
                      <a16:colId xmlns:a16="http://schemas.microsoft.com/office/drawing/2014/main" val="1219226147"/>
                    </a:ext>
                  </a:extLst>
                </a:gridCol>
                <a:gridCol w="1740554">
                  <a:extLst>
                    <a:ext uri="{9D8B030D-6E8A-4147-A177-3AD203B41FA5}">
                      <a16:colId xmlns:a16="http://schemas.microsoft.com/office/drawing/2014/main" val="2394769974"/>
                    </a:ext>
                  </a:extLst>
                </a:gridCol>
              </a:tblGrid>
              <a:tr h="198718">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Fundos de Ações CVM Art. 8°, I:</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NO MÊS </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NO ANO</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12 MESES</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SHARPE (12MESES)</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VaR (12 MESES)</a:t>
                      </a:r>
                    </a:p>
                  </a:txBody>
                  <a:tcPr marL="6002" marR="6002" marT="600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VOLATILIDADE (12 MESES)</a:t>
                      </a:r>
                    </a:p>
                  </a:txBody>
                  <a:tcPr marL="6002" marR="6002" marT="6002" marB="0" anchor="ctr">
                    <a:lnL>
                      <a:noFill/>
                    </a:lnL>
                    <a:lnR>
                      <a:noFill/>
                    </a:lnR>
                    <a:lnT>
                      <a:noFill/>
                    </a:lnT>
                    <a:lnB>
                      <a:noFill/>
                    </a:lnB>
                    <a:solidFill>
                      <a:srgbClr val="366092"/>
                    </a:solidFill>
                  </a:tcPr>
                </a:tc>
                <a:extLst>
                  <a:ext uri="{0D108BD9-81ED-4DB2-BD59-A6C34878D82A}">
                    <a16:rowId xmlns:a16="http://schemas.microsoft.com/office/drawing/2014/main" val="1659609706"/>
                  </a:ext>
                </a:extLst>
              </a:tr>
              <a:tr h="198718">
                <a:tc>
                  <a:txBody>
                    <a:bodyPr/>
                    <a:lstStyle/>
                    <a:p>
                      <a:pPr algn="ctr" fontAlgn="ctr"/>
                      <a:r>
                        <a:rPr lang="en-US" sz="1000" b="0" i="0" u="none" strike="noStrike">
                          <a:solidFill>
                            <a:srgbClr val="000000"/>
                          </a:solidFill>
                          <a:effectLst/>
                          <a:highlight>
                            <a:srgbClr val="FFFFFF"/>
                          </a:highlight>
                          <a:latin typeface="Calibri" panose="020F0502020204030204" pitchFamily="34" charset="0"/>
                        </a:rPr>
                        <a:t>AZ QUEST SMALL MID CAPS FIC AÇÕES</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-3,56%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-6,16%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6,69%</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-0,21</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8,06%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16,98%</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833329964"/>
                  </a:ext>
                </a:extLst>
              </a:tr>
              <a:tr h="198718">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SELEÇÃO FATORIAL FIC AÇÕES</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-2,90%</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-12,76%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5,56%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-0,36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6,65%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14,01%</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2367988086"/>
                  </a:ext>
                </a:extLst>
              </a:tr>
              <a:tr h="198718">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BRADESCO DIVIDENDOS FI AÇÕES</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-3,74%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-9,67%</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8,23%</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-0,19</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6,50%</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13,69%</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4056147679"/>
                  </a:ext>
                </a:extLst>
              </a:tr>
              <a:tr h="198718">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FINACAP MAURITSSTAD FI AÇÕES</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-2,01%</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-7,94%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11,04%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0,00</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6,85%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14,42%</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4103665500"/>
                  </a:ext>
                </a:extLst>
              </a:tr>
              <a:tr h="198718">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CONSTÂNCIA FUNDAMENTO FI AÇÕES</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-2,99%</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-9,98%</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2,86%</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-0,55</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6,64%</a:t>
                      </a:r>
                    </a:p>
                  </a:txBody>
                  <a:tcPr marL="6002" marR="6002" marT="600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Arial" panose="020B0604020202020204" pitchFamily="34" charset="0"/>
                        </a:rPr>
                        <a:t>13,99%</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84261074"/>
                  </a:ext>
                </a:extLst>
              </a:tr>
            </a:tbl>
          </a:graphicData>
        </a:graphic>
      </p:graphicFrame>
      <p:graphicFrame>
        <p:nvGraphicFramePr>
          <p:cNvPr id="6" name="Gráfico 5">
            <a:extLst>
              <a:ext uri="{FF2B5EF4-FFF2-40B4-BE49-F238E27FC236}">
                <a16:creationId xmlns:a16="http://schemas.microsoft.com/office/drawing/2014/main" id="{CFAE2F66-8779-4583-8081-FC0C08F55DD6}"/>
              </a:ext>
            </a:extLst>
          </p:cNvPr>
          <p:cNvGraphicFramePr>
            <a:graphicFrameLocks/>
          </p:cNvGraphicFramePr>
          <p:nvPr>
            <p:extLst>
              <p:ext uri="{D42A27DB-BD31-4B8C-83A1-F6EECF244321}">
                <p14:modId xmlns:p14="http://schemas.microsoft.com/office/powerpoint/2010/main" val="2794577341"/>
              </p:ext>
            </p:extLst>
          </p:nvPr>
        </p:nvGraphicFramePr>
        <p:xfrm>
          <a:off x="361950" y="3116702"/>
          <a:ext cx="11468100" cy="33636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07346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7.4</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2" name="Tabela 1">
            <a:extLst>
              <a:ext uri="{FF2B5EF4-FFF2-40B4-BE49-F238E27FC236}">
                <a16:creationId xmlns:a16="http://schemas.microsoft.com/office/drawing/2014/main" id="{2A852DEF-4341-D54C-FB75-B14018142879}"/>
              </a:ext>
            </a:extLst>
          </p:cNvPr>
          <p:cNvGraphicFramePr>
            <a:graphicFrameLocks noGrp="1"/>
          </p:cNvGraphicFramePr>
          <p:nvPr>
            <p:extLst>
              <p:ext uri="{D42A27DB-BD31-4B8C-83A1-F6EECF244321}">
                <p14:modId xmlns:p14="http://schemas.microsoft.com/office/powerpoint/2010/main" val="358804732"/>
              </p:ext>
            </p:extLst>
          </p:nvPr>
        </p:nvGraphicFramePr>
        <p:xfrm>
          <a:off x="424067" y="846214"/>
          <a:ext cx="11263107" cy="856206"/>
        </p:xfrm>
        <a:graphic>
          <a:graphicData uri="http://schemas.openxmlformats.org/drawingml/2006/table">
            <a:tbl>
              <a:tblPr/>
              <a:tblGrid>
                <a:gridCol w="2536234">
                  <a:extLst>
                    <a:ext uri="{9D8B030D-6E8A-4147-A177-3AD203B41FA5}">
                      <a16:colId xmlns:a16="http://schemas.microsoft.com/office/drawing/2014/main" val="184243908"/>
                    </a:ext>
                  </a:extLst>
                </a:gridCol>
                <a:gridCol w="1381648">
                  <a:extLst>
                    <a:ext uri="{9D8B030D-6E8A-4147-A177-3AD203B41FA5}">
                      <a16:colId xmlns:a16="http://schemas.microsoft.com/office/drawing/2014/main" val="4289545011"/>
                    </a:ext>
                  </a:extLst>
                </a:gridCol>
                <a:gridCol w="1328096">
                  <a:extLst>
                    <a:ext uri="{9D8B030D-6E8A-4147-A177-3AD203B41FA5}">
                      <a16:colId xmlns:a16="http://schemas.microsoft.com/office/drawing/2014/main" val="1607326654"/>
                    </a:ext>
                  </a:extLst>
                </a:gridCol>
                <a:gridCol w="1627987">
                  <a:extLst>
                    <a:ext uri="{9D8B030D-6E8A-4147-A177-3AD203B41FA5}">
                      <a16:colId xmlns:a16="http://schemas.microsoft.com/office/drawing/2014/main" val="1551183085"/>
                    </a:ext>
                  </a:extLst>
                </a:gridCol>
                <a:gridCol w="1330237">
                  <a:extLst>
                    <a:ext uri="{9D8B030D-6E8A-4147-A177-3AD203B41FA5}">
                      <a16:colId xmlns:a16="http://schemas.microsoft.com/office/drawing/2014/main" val="3836472227"/>
                    </a:ext>
                  </a:extLst>
                </a:gridCol>
                <a:gridCol w="1310960">
                  <a:extLst>
                    <a:ext uri="{9D8B030D-6E8A-4147-A177-3AD203B41FA5}">
                      <a16:colId xmlns:a16="http://schemas.microsoft.com/office/drawing/2014/main" val="322853001"/>
                    </a:ext>
                  </a:extLst>
                </a:gridCol>
                <a:gridCol w="1747945">
                  <a:extLst>
                    <a:ext uri="{9D8B030D-6E8A-4147-A177-3AD203B41FA5}">
                      <a16:colId xmlns:a16="http://schemas.microsoft.com/office/drawing/2014/main" val="315663695"/>
                    </a:ext>
                  </a:extLst>
                </a:gridCol>
              </a:tblGrid>
              <a:tr h="126043">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Renda Fixa - Crédito Privado Art. 7°, V, "b":</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NO MÊS </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NO ANO</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12 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SHARPE (12MESES)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VaR (12 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VOLATILIDADE (12 MESES)</a:t>
                      </a:r>
                    </a:p>
                  </a:txBody>
                  <a:tcPr marL="6002" marR="6002" marT="6002" marB="0" anchor="ctr">
                    <a:lnL>
                      <a:noFill/>
                    </a:lnL>
                    <a:lnR>
                      <a:noFill/>
                    </a:lnR>
                    <a:lnT>
                      <a:noFill/>
                    </a:lnT>
                    <a:lnB>
                      <a:noFill/>
                    </a:lnB>
                    <a:solidFill>
                      <a:srgbClr val="366092"/>
                    </a:solidFill>
                  </a:tcPr>
                </a:tc>
                <a:extLst>
                  <a:ext uri="{0D108BD9-81ED-4DB2-BD59-A6C34878D82A}">
                    <a16:rowId xmlns:a16="http://schemas.microsoft.com/office/drawing/2014/main" val="2996130994"/>
                  </a:ext>
                </a:extLst>
              </a:tr>
              <a:tr h="126043">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SOMMA TORINO FI RENDA FIXA CRÉDITO PRIVADO LP</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0,85%</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5,07%</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14,44%</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3,71</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0,26%</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0,55%</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1170892349"/>
                  </a:ext>
                </a:extLst>
              </a:tr>
              <a:tr h="126043">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CLARITAS FI RENDA FIXA CRÉDITO PRIVADO LP</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0,91%</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5,04%</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14,41%</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5,62</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0,17%</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0,36%</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3994992830"/>
                  </a:ext>
                </a:extLst>
              </a:tr>
            </a:tbl>
          </a:graphicData>
        </a:graphic>
      </p:graphicFrame>
      <p:graphicFrame>
        <p:nvGraphicFramePr>
          <p:cNvPr id="6" name="Gráfico 5">
            <a:extLst>
              <a:ext uri="{FF2B5EF4-FFF2-40B4-BE49-F238E27FC236}">
                <a16:creationId xmlns:a16="http://schemas.microsoft.com/office/drawing/2014/main" id="{E0622724-0E22-427E-ABAF-ABB452D062BA}"/>
              </a:ext>
            </a:extLst>
          </p:cNvPr>
          <p:cNvGraphicFramePr>
            <a:graphicFrameLocks/>
          </p:cNvGraphicFramePr>
          <p:nvPr>
            <p:extLst>
              <p:ext uri="{D42A27DB-BD31-4B8C-83A1-F6EECF244321}">
                <p14:modId xmlns:p14="http://schemas.microsoft.com/office/powerpoint/2010/main" val="1943270753"/>
              </p:ext>
            </p:extLst>
          </p:nvPr>
        </p:nvGraphicFramePr>
        <p:xfrm>
          <a:off x="424067" y="2745859"/>
          <a:ext cx="11263107" cy="3785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357003"/>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8CCDE600-D5A9-4D05-9676-D563B6811C10}"/>
              </a:ext>
            </a:extLst>
          </p:cNvPr>
          <p:cNvSpPr/>
          <p:nvPr/>
        </p:nvSpPr>
        <p:spPr>
          <a:xfrm>
            <a:off x="424068" y="37768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7.4</a:t>
            </a:r>
          </a:p>
        </p:txBody>
      </p:sp>
      <p:sp>
        <p:nvSpPr>
          <p:cNvPr id="8" name="CaixaDeTexto 7">
            <a:extLst>
              <a:ext uri="{FF2B5EF4-FFF2-40B4-BE49-F238E27FC236}">
                <a16:creationId xmlns:a16="http://schemas.microsoft.com/office/drawing/2014/main" id="{C12BBF9A-18FF-4E6C-9EBE-7A7FA73F189D}"/>
              </a:ext>
            </a:extLst>
          </p:cNvPr>
          <p:cNvSpPr txBox="1"/>
          <p:nvPr/>
        </p:nvSpPr>
        <p:spPr>
          <a:xfrm>
            <a:off x="1020417" y="405921"/>
            <a:ext cx="4041913" cy="369332"/>
          </a:xfrm>
          <a:prstGeom prst="rect">
            <a:avLst/>
          </a:prstGeom>
          <a:noFill/>
        </p:spPr>
        <p:txBody>
          <a:bodyPr wrap="square" rtlCol="0">
            <a:spAutoFit/>
          </a:bodyPr>
          <a:lstStyle/>
          <a:p>
            <a:r>
              <a:rPr lang="pt-BR" b="1" u="sng" dirty="0">
                <a:solidFill>
                  <a:schemeClr val="accent1">
                    <a:lumMod val="75000"/>
                  </a:schemeClr>
                </a:solidFill>
              </a:rPr>
              <a:t>MEDIDAS DE RISCO POR SEGMENTO</a:t>
            </a:r>
          </a:p>
        </p:txBody>
      </p:sp>
      <p:graphicFrame>
        <p:nvGraphicFramePr>
          <p:cNvPr id="3" name="Tabela 2">
            <a:extLst>
              <a:ext uri="{FF2B5EF4-FFF2-40B4-BE49-F238E27FC236}">
                <a16:creationId xmlns:a16="http://schemas.microsoft.com/office/drawing/2014/main" id="{9361A0D7-F11C-6B5E-9444-6A23F53ECC06}"/>
              </a:ext>
            </a:extLst>
          </p:cNvPr>
          <p:cNvGraphicFramePr>
            <a:graphicFrameLocks noGrp="1"/>
          </p:cNvGraphicFramePr>
          <p:nvPr>
            <p:extLst>
              <p:ext uri="{D42A27DB-BD31-4B8C-83A1-F6EECF244321}">
                <p14:modId xmlns:p14="http://schemas.microsoft.com/office/powerpoint/2010/main" val="4269768291"/>
              </p:ext>
            </p:extLst>
          </p:nvPr>
        </p:nvGraphicFramePr>
        <p:xfrm>
          <a:off x="424068" y="947295"/>
          <a:ext cx="11082132" cy="514924"/>
        </p:xfrm>
        <a:graphic>
          <a:graphicData uri="http://schemas.openxmlformats.org/drawingml/2006/table">
            <a:tbl>
              <a:tblPr/>
              <a:tblGrid>
                <a:gridCol w="2495481">
                  <a:extLst>
                    <a:ext uri="{9D8B030D-6E8A-4147-A177-3AD203B41FA5}">
                      <a16:colId xmlns:a16="http://schemas.microsoft.com/office/drawing/2014/main" val="4261208632"/>
                    </a:ext>
                  </a:extLst>
                </a:gridCol>
                <a:gridCol w="1359447">
                  <a:extLst>
                    <a:ext uri="{9D8B030D-6E8A-4147-A177-3AD203B41FA5}">
                      <a16:colId xmlns:a16="http://schemas.microsoft.com/office/drawing/2014/main" val="750070779"/>
                    </a:ext>
                  </a:extLst>
                </a:gridCol>
                <a:gridCol w="1306756">
                  <a:extLst>
                    <a:ext uri="{9D8B030D-6E8A-4147-A177-3AD203B41FA5}">
                      <a16:colId xmlns:a16="http://schemas.microsoft.com/office/drawing/2014/main" val="131649278"/>
                    </a:ext>
                  </a:extLst>
                </a:gridCol>
                <a:gridCol w="1601829">
                  <a:extLst>
                    <a:ext uri="{9D8B030D-6E8A-4147-A177-3AD203B41FA5}">
                      <a16:colId xmlns:a16="http://schemas.microsoft.com/office/drawing/2014/main" val="942781479"/>
                    </a:ext>
                  </a:extLst>
                </a:gridCol>
                <a:gridCol w="1308864">
                  <a:extLst>
                    <a:ext uri="{9D8B030D-6E8A-4147-A177-3AD203B41FA5}">
                      <a16:colId xmlns:a16="http://schemas.microsoft.com/office/drawing/2014/main" val="2607174628"/>
                    </a:ext>
                  </a:extLst>
                </a:gridCol>
                <a:gridCol w="1289895">
                  <a:extLst>
                    <a:ext uri="{9D8B030D-6E8A-4147-A177-3AD203B41FA5}">
                      <a16:colId xmlns:a16="http://schemas.microsoft.com/office/drawing/2014/main" val="3612671399"/>
                    </a:ext>
                  </a:extLst>
                </a:gridCol>
                <a:gridCol w="1719860">
                  <a:extLst>
                    <a:ext uri="{9D8B030D-6E8A-4147-A177-3AD203B41FA5}">
                      <a16:colId xmlns:a16="http://schemas.microsoft.com/office/drawing/2014/main" val="672598805"/>
                    </a:ext>
                  </a:extLst>
                </a:gridCol>
              </a:tblGrid>
              <a:tr h="150051">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Fundos Multimercados Art. 10, I</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NO MÊS </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NO ANO</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12 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SHARPE (12MESES)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VaR (12 MESES)</a:t>
                      </a:r>
                    </a:p>
                  </a:txBody>
                  <a:tcPr marL="6002" marR="6002" marT="600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VOLATILIDADE (12 MESES)</a:t>
                      </a:r>
                    </a:p>
                  </a:txBody>
                  <a:tcPr marL="6002" marR="6002" marT="6002" marB="0" anchor="ctr">
                    <a:lnL>
                      <a:noFill/>
                    </a:lnL>
                    <a:lnR>
                      <a:noFill/>
                    </a:lnR>
                    <a:lnT>
                      <a:noFill/>
                    </a:lnT>
                    <a:lnB>
                      <a:noFill/>
                    </a:lnB>
                    <a:solidFill>
                      <a:srgbClr val="366092"/>
                    </a:solidFill>
                  </a:tcPr>
                </a:tc>
                <a:extLst>
                  <a:ext uri="{0D108BD9-81ED-4DB2-BD59-A6C34878D82A}">
                    <a16:rowId xmlns:a16="http://schemas.microsoft.com/office/drawing/2014/main" val="749012842"/>
                  </a:ext>
                </a:extLst>
              </a:tr>
              <a:tr h="252086">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ICATU VANGUARDA IGARATÉ LONG BIASED FI MULTIMERCADO</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0,25%</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-0,05%</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11,17%</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-0,14</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2,48%</a:t>
                      </a:r>
                    </a:p>
                  </a:txBody>
                  <a:tcPr marL="6002" marR="6002" marT="600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5,23%</a:t>
                      </a:r>
                    </a:p>
                  </a:txBody>
                  <a:tcPr marL="6002" marR="6002" marT="6002" marB="0" anchor="ctr">
                    <a:lnL>
                      <a:noFill/>
                    </a:lnL>
                    <a:lnR>
                      <a:noFill/>
                    </a:lnR>
                    <a:lnT>
                      <a:noFill/>
                    </a:lnT>
                    <a:lnB>
                      <a:noFill/>
                    </a:lnB>
                    <a:solidFill>
                      <a:srgbClr val="FFFFFF"/>
                    </a:solidFill>
                  </a:tcPr>
                </a:tc>
                <a:extLst>
                  <a:ext uri="{0D108BD9-81ED-4DB2-BD59-A6C34878D82A}">
                    <a16:rowId xmlns:a16="http://schemas.microsoft.com/office/drawing/2014/main" val="453367255"/>
                  </a:ext>
                </a:extLst>
              </a:tr>
            </a:tbl>
          </a:graphicData>
        </a:graphic>
      </p:graphicFrame>
      <p:graphicFrame>
        <p:nvGraphicFramePr>
          <p:cNvPr id="5" name="Gráfico 4">
            <a:extLst>
              <a:ext uri="{FF2B5EF4-FFF2-40B4-BE49-F238E27FC236}">
                <a16:creationId xmlns:a16="http://schemas.microsoft.com/office/drawing/2014/main" id="{4682CB54-FB8C-4A1A-9BC8-E97ADFEDF396}"/>
              </a:ext>
            </a:extLst>
          </p:cNvPr>
          <p:cNvGraphicFramePr>
            <a:graphicFrameLocks/>
          </p:cNvGraphicFramePr>
          <p:nvPr>
            <p:extLst>
              <p:ext uri="{D42A27DB-BD31-4B8C-83A1-F6EECF244321}">
                <p14:modId xmlns:p14="http://schemas.microsoft.com/office/powerpoint/2010/main" val="2703076406"/>
              </p:ext>
            </p:extLst>
          </p:nvPr>
        </p:nvGraphicFramePr>
        <p:xfrm>
          <a:off x="421584" y="2388671"/>
          <a:ext cx="11348832" cy="3795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8990878"/>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76D8545E-D274-4B37-871B-3166F40D4C44}"/>
              </a:ext>
            </a:extLst>
          </p:cNvPr>
          <p:cNvSpPr/>
          <p:nvPr/>
        </p:nvSpPr>
        <p:spPr>
          <a:xfrm>
            <a:off x="1457738" y="96740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a:t>
            </a:r>
          </a:p>
        </p:txBody>
      </p:sp>
      <p:sp>
        <p:nvSpPr>
          <p:cNvPr id="8" name="CaixaDeTexto 7">
            <a:extLst>
              <a:ext uri="{FF2B5EF4-FFF2-40B4-BE49-F238E27FC236}">
                <a16:creationId xmlns:a16="http://schemas.microsoft.com/office/drawing/2014/main" id="{09790A14-30A8-4279-8DB5-6DAE6B51755D}"/>
              </a:ext>
            </a:extLst>
          </p:cNvPr>
          <p:cNvSpPr txBox="1"/>
          <p:nvPr/>
        </p:nvSpPr>
        <p:spPr>
          <a:xfrm>
            <a:off x="2054087" y="995641"/>
            <a:ext cx="4041913" cy="646331"/>
          </a:xfrm>
          <a:prstGeom prst="rect">
            <a:avLst/>
          </a:prstGeom>
          <a:noFill/>
        </p:spPr>
        <p:txBody>
          <a:bodyPr wrap="square" rtlCol="0">
            <a:spAutoFit/>
          </a:bodyPr>
          <a:lstStyle/>
          <a:p>
            <a:r>
              <a:rPr lang="pt-BR" b="1" u="sng" dirty="0">
                <a:solidFill>
                  <a:schemeClr val="accent1">
                    <a:lumMod val="75000"/>
                  </a:schemeClr>
                </a:solidFill>
              </a:rPr>
              <a:t>CARTEIRA FUNDO PREVIDENCIÁRIO CAPITALIZADO</a:t>
            </a:r>
          </a:p>
        </p:txBody>
      </p:sp>
      <p:sp>
        <p:nvSpPr>
          <p:cNvPr id="9" name="Retângulo 8">
            <a:extLst>
              <a:ext uri="{FF2B5EF4-FFF2-40B4-BE49-F238E27FC236}">
                <a16:creationId xmlns:a16="http://schemas.microsoft.com/office/drawing/2014/main" id="{60C699A7-5162-4CC6-9F32-8456FDAD6722}"/>
              </a:ext>
            </a:extLst>
          </p:cNvPr>
          <p:cNvSpPr/>
          <p:nvPr/>
        </p:nvSpPr>
        <p:spPr>
          <a:xfrm>
            <a:off x="1457738" y="155712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a:t>
            </a:r>
          </a:p>
        </p:txBody>
      </p:sp>
      <p:sp>
        <p:nvSpPr>
          <p:cNvPr id="10" name="CaixaDeTexto 9">
            <a:extLst>
              <a:ext uri="{FF2B5EF4-FFF2-40B4-BE49-F238E27FC236}">
                <a16:creationId xmlns:a16="http://schemas.microsoft.com/office/drawing/2014/main" id="{89B7875E-687E-4D40-852A-E2E8ABD5C72B}"/>
              </a:ext>
            </a:extLst>
          </p:cNvPr>
          <p:cNvSpPr txBox="1"/>
          <p:nvPr/>
        </p:nvSpPr>
        <p:spPr>
          <a:xfrm>
            <a:off x="2054087" y="1585362"/>
            <a:ext cx="4041913" cy="646331"/>
          </a:xfrm>
          <a:prstGeom prst="rect">
            <a:avLst/>
          </a:prstGeom>
          <a:noFill/>
        </p:spPr>
        <p:txBody>
          <a:bodyPr wrap="square" rtlCol="0">
            <a:spAutoFit/>
          </a:bodyPr>
          <a:lstStyle>
            <a:defPPr>
              <a:defRPr lang="pt-BR"/>
            </a:defPPr>
            <a:lvl1pPr>
              <a:defRPr b="1" u="sng">
                <a:solidFill>
                  <a:schemeClr val="accent1">
                    <a:lumMod val="75000"/>
                  </a:schemeClr>
                </a:solidFill>
              </a:defRPr>
            </a:lvl1pPr>
          </a:lstStyle>
          <a:p>
            <a:r>
              <a:rPr lang="pt-BR" dirty="0"/>
              <a:t>DISTRIBUIÇÃO POR INSTITUIÇÃO FINANCEIRA</a:t>
            </a:r>
          </a:p>
        </p:txBody>
      </p:sp>
      <p:sp>
        <p:nvSpPr>
          <p:cNvPr id="11" name="Retângulo 10">
            <a:extLst>
              <a:ext uri="{FF2B5EF4-FFF2-40B4-BE49-F238E27FC236}">
                <a16:creationId xmlns:a16="http://schemas.microsoft.com/office/drawing/2014/main" id="{00FB63C9-5272-405A-B12B-3DCAE24BDC8D}"/>
              </a:ext>
            </a:extLst>
          </p:cNvPr>
          <p:cNvSpPr/>
          <p:nvPr/>
        </p:nvSpPr>
        <p:spPr>
          <a:xfrm>
            <a:off x="1457738" y="217508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3</a:t>
            </a:r>
          </a:p>
        </p:txBody>
      </p:sp>
      <p:sp>
        <p:nvSpPr>
          <p:cNvPr id="12" name="CaixaDeTexto 11">
            <a:extLst>
              <a:ext uri="{FF2B5EF4-FFF2-40B4-BE49-F238E27FC236}">
                <a16:creationId xmlns:a16="http://schemas.microsoft.com/office/drawing/2014/main" id="{A43533B2-69C9-4C09-852B-7F23251B2AF4}"/>
              </a:ext>
            </a:extLst>
          </p:cNvPr>
          <p:cNvSpPr txBox="1"/>
          <p:nvPr/>
        </p:nvSpPr>
        <p:spPr>
          <a:xfrm>
            <a:off x="2054087" y="2203316"/>
            <a:ext cx="4041913" cy="369332"/>
          </a:xfrm>
          <a:prstGeom prst="rect">
            <a:avLst/>
          </a:prstGeom>
          <a:noFill/>
        </p:spPr>
        <p:txBody>
          <a:bodyPr wrap="square" rtlCol="0">
            <a:spAutoFit/>
          </a:bodyPr>
          <a:lstStyle/>
          <a:p>
            <a:r>
              <a:rPr lang="pt-BR" b="1" u="sng" dirty="0">
                <a:solidFill>
                  <a:schemeClr val="accent1">
                    <a:lumMod val="75000"/>
                  </a:schemeClr>
                </a:solidFill>
              </a:rPr>
              <a:t>DISTRIBUIÇÃO POR SEGMENTO</a:t>
            </a:r>
          </a:p>
        </p:txBody>
      </p:sp>
      <p:sp>
        <p:nvSpPr>
          <p:cNvPr id="13" name="Retângulo 12">
            <a:extLst>
              <a:ext uri="{FF2B5EF4-FFF2-40B4-BE49-F238E27FC236}">
                <a16:creationId xmlns:a16="http://schemas.microsoft.com/office/drawing/2014/main" id="{FC5A4DE4-0543-425A-822A-F1235576F337}"/>
              </a:ext>
            </a:extLst>
          </p:cNvPr>
          <p:cNvSpPr/>
          <p:nvPr/>
        </p:nvSpPr>
        <p:spPr>
          <a:xfrm>
            <a:off x="1457738" y="2787854"/>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a:t>
            </a:r>
          </a:p>
        </p:txBody>
      </p:sp>
      <p:sp>
        <p:nvSpPr>
          <p:cNvPr id="14" name="CaixaDeTexto 13">
            <a:extLst>
              <a:ext uri="{FF2B5EF4-FFF2-40B4-BE49-F238E27FC236}">
                <a16:creationId xmlns:a16="http://schemas.microsoft.com/office/drawing/2014/main" id="{17DC812C-AE74-4374-993C-4FEA6637CA5B}"/>
              </a:ext>
            </a:extLst>
          </p:cNvPr>
          <p:cNvSpPr txBox="1"/>
          <p:nvPr/>
        </p:nvSpPr>
        <p:spPr>
          <a:xfrm>
            <a:off x="2054087" y="2816087"/>
            <a:ext cx="4041913" cy="369332"/>
          </a:xfrm>
          <a:prstGeom prst="rect">
            <a:avLst/>
          </a:prstGeom>
          <a:noFill/>
        </p:spPr>
        <p:txBody>
          <a:bodyPr wrap="square" rtlCol="0">
            <a:spAutoFit/>
          </a:bodyPr>
          <a:lstStyle/>
          <a:p>
            <a:r>
              <a:rPr lang="pt-BR" b="1" u="sng" dirty="0">
                <a:solidFill>
                  <a:schemeClr val="accent1">
                    <a:lumMod val="75000"/>
                  </a:schemeClr>
                </a:solidFill>
              </a:rPr>
              <a:t>DISTRIBUIÇÃO POR NÍVEL DE RISCO</a:t>
            </a:r>
          </a:p>
        </p:txBody>
      </p:sp>
      <p:sp>
        <p:nvSpPr>
          <p:cNvPr id="15" name="Retângulo 14">
            <a:extLst>
              <a:ext uri="{FF2B5EF4-FFF2-40B4-BE49-F238E27FC236}">
                <a16:creationId xmlns:a16="http://schemas.microsoft.com/office/drawing/2014/main" id="{9B2B81B3-FE27-407F-86BB-323C7900DBA8}"/>
              </a:ext>
            </a:extLst>
          </p:cNvPr>
          <p:cNvSpPr/>
          <p:nvPr/>
        </p:nvSpPr>
        <p:spPr>
          <a:xfrm>
            <a:off x="1457738" y="3394536"/>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5</a:t>
            </a:r>
          </a:p>
        </p:txBody>
      </p:sp>
      <p:sp>
        <p:nvSpPr>
          <p:cNvPr id="16" name="CaixaDeTexto 15">
            <a:extLst>
              <a:ext uri="{FF2B5EF4-FFF2-40B4-BE49-F238E27FC236}">
                <a16:creationId xmlns:a16="http://schemas.microsoft.com/office/drawing/2014/main" id="{0009F891-F0B2-4382-BEEF-7739BC4C299F}"/>
              </a:ext>
            </a:extLst>
          </p:cNvPr>
          <p:cNvSpPr txBox="1"/>
          <p:nvPr/>
        </p:nvSpPr>
        <p:spPr>
          <a:xfrm>
            <a:off x="2054087" y="3422769"/>
            <a:ext cx="4041913" cy="369332"/>
          </a:xfrm>
          <a:prstGeom prst="rect">
            <a:avLst/>
          </a:prstGeom>
          <a:noFill/>
        </p:spPr>
        <p:txBody>
          <a:bodyPr wrap="square" rtlCol="0">
            <a:spAutoFit/>
          </a:bodyPr>
          <a:lstStyle/>
          <a:p>
            <a:r>
              <a:rPr lang="pt-BR" b="1" u="sng" dirty="0">
                <a:solidFill>
                  <a:schemeClr val="accent1">
                    <a:lumMod val="75000"/>
                  </a:schemeClr>
                </a:solidFill>
              </a:rPr>
              <a:t>VOLATILIDADE NOS ÚLTIMOS 12 MESES</a:t>
            </a:r>
          </a:p>
        </p:txBody>
      </p:sp>
      <p:sp>
        <p:nvSpPr>
          <p:cNvPr id="17" name="Retângulo 16">
            <a:extLst>
              <a:ext uri="{FF2B5EF4-FFF2-40B4-BE49-F238E27FC236}">
                <a16:creationId xmlns:a16="http://schemas.microsoft.com/office/drawing/2014/main" id="{DC50B212-7A0C-4355-B1AA-2084B5AA8BCC}"/>
              </a:ext>
            </a:extLst>
          </p:cNvPr>
          <p:cNvSpPr/>
          <p:nvPr/>
        </p:nvSpPr>
        <p:spPr>
          <a:xfrm>
            <a:off x="1457738" y="4000970"/>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6</a:t>
            </a:r>
          </a:p>
        </p:txBody>
      </p:sp>
      <p:sp>
        <p:nvSpPr>
          <p:cNvPr id="18" name="CaixaDeTexto 17">
            <a:extLst>
              <a:ext uri="{FF2B5EF4-FFF2-40B4-BE49-F238E27FC236}">
                <a16:creationId xmlns:a16="http://schemas.microsoft.com/office/drawing/2014/main" id="{BBEB3A84-680D-4A01-8BB4-40978E2A701D}"/>
              </a:ext>
            </a:extLst>
          </p:cNvPr>
          <p:cNvSpPr txBox="1"/>
          <p:nvPr/>
        </p:nvSpPr>
        <p:spPr>
          <a:xfrm>
            <a:off x="2054087" y="4029203"/>
            <a:ext cx="4041913" cy="369332"/>
          </a:xfrm>
          <a:prstGeom prst="rect">
            <a:avLst/>
          </a:prstGeom>
          <a:noFill/>
        </p:spPr>
        <p:txBody>
          <a:bodyPr wrap="square" rtlCol="0">
            <a:spAutoFit/>
          </a:bodyPr>
          <a:lstStyle/>
          <a:p>
            <a:r>
              <a:rPr lang="pt-BR" b="1" u="sng" dirty="0">
                <a:solidFill>
                  <a:schemeClr val="accent1">
                    <a:lumMod val="75000"/>
                  </a:schemeClr>
                </a:solidFill>
              </a:rPr>
              <a:t>VAR HISTÓRICO NOS ÚLTIMOS 12 MESES</a:t>
            </a:r>
          </a:p>
        </p:txBody>
      </p:sp>
      <p:sp>
        <p:nvSpPr>
          <p:cNvPr id="19" name="Retângulo 18">
            <a:extLst>
              <a:ext uri="{FF2B5EF4-FFF2-40B4-BE49-F238E27FC236}">
                <a16:creationId xmlns:a16="http://schemas.microsoft.com/office/drawing/2014/main" id="{E01A23FE-0017-48E5-9934-761DDC20CA68}"/>
              </a:ext>
            </a:extLst>
          </p:cNvPr>
          <p:cNvSpPr/>
          <p:nvPr/>
        </p:nvSpPr>
        <p:spPr>
          <a:xfrm>
            <a:off x="1457737" y="5381215"/>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a:t>
            </a:r>
          </a:p>
        </p:txBody>
      </p:sp>
      <p:sp>
        <p:nvSpPr>
          <p:cNvPr id="20" name="CaixaDeTexto 19">
            <a:extLst>
              <a:ext uri="{FF2B5EF4-FFF2-40B4-BE49-F238E27FC236}">
                <a16:creationId xmlns:a16="http://schemas.microsoft.com/office/drawing/2014/main" id="{7E4AF9C7-6753-4B2A-A96D-914CFEAEA606}"/>
              </a:ext>
            </a:extLst>
          </p:cNvPr>
          <p:cNvSpPr txBox="1"/>
          <p:nvPr/>
        </p:nvSpPr>
        <p:spPr>
          <a:xfrm>
            <a:off x="2054086" y="5419459"/>
            <a:ext cx="4041913" cy="369332"/>
          </a:xfrm>
          <a:prstGeom prst="rect">
            <a:avLst/>
          </a:prstGeom>
          <a:noFill/>
        </p:spPr>
        <p:txBody>
          <a:bodyPr wrap="square" rtlCol="0">
            <a:spAutoFit/>
          </a:bodyPr>
          <a:lstStyle/>
          <a:p>
            <a:r>
              <a:rPr lang="pt-BR" b="1" u="sng" dirty="0">
                <a:solidFill>
                  <a:schemeClr val="accent1">
                    <a:lumMod val="75000"/>
                  </a:schemeClr>
                </a:solidFill>
              </a:rPr>
              <a:t>ANÁLISE POR ÍNDICE DE REFERÊNCIA</a:t>
            </a:r>
          </a:p>
        </p:txBody>
      </p:sp>
      <p:sp>
        <p:nvSpPr>
          <p:cNvPr id="21" name="Retângulo 20">
            <a:extLst>
              <a:ext uri="{FF2B5EF4-FFF2-40B4-BE49-F238E27FC236}">
                <a16:creationId xmlns:a16="http://schemas.microsoft.com/office/drawing/2014/main" id="{828362C3-6476-45AC-8E7A-47D2FAFDE0BE}"/>
              </a:ext>
            </a:extLst>
          </p:cNvPr>
          <p:cNvSpPr/>
          <p:nvPr/>
        </p:nvSpPr>
        <p:spPr>
          <a:xfrm>
            <a:off x="7255559" y="91179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9.1</a:t>
            </a:r>
          </a:p>
        </p:txBody>
      </p:sp>
      <p:sp>
        <p:nvSpPr>
          <p:cNvPr id="22" name="CaixaDeTexto 21">
            <a:extLst>
              <a:ext uri="{FF2B5EF4-FFF2-40B4-BE49-F238E27FC236}">
                <a16:creationId xmlns:a16="http://schemas.microsoft.com/office/drawing/2014/main" id="{7AF7BF5E-1A82-4D35-B8B5-792F93B479D3}"/>
              </a:ext>
            </a:extLst>
          </p:cNvPr>
          <p:cNvSpPr txBox="1"/>
          <p:nvPr/>
        </p:nvSpPr>
        <p:spPr>
          <a:xfrm>
            <a:off x="7865166" y="940032"/>
            <a:ext cx="4041913" cy="369332"/>
          </a:xfrm>
          <a:prstGeom prst="rect">
            <a:avLst/>
          </a:prstGeom>
          <a:noFill/>
        </p:spPr>
        <p:txBody>
          <a:bodyPr wrap="square" rtlCol="0">
            <a:spAutoFit/>
          </a:bodyPr>
          <a:lstStyle/>
          <a:p>
            <a:r>
              <a:rPr lang="pt-BR" b="1" u="sng" dirty="0">
                <a:solidFill>
                  <a:schemeClr val="accent1">
                    <a:lumMod val="75000"/>
                  </a:schemeClr>
                </a:solidFill>
              </a:rPr>
              <a:t>POLÍTICA DE INVESTIMENTOS</a:t>
            </a:r>
          </a:p>
        </p:txBody>
      </p:sp>
      <p:sp>
        <p:nvSpPr>
          <p:cNvPr id="23" name="Retângulo 22">
            <a:extLst>
              <a:ext uri="{FF2B5EF4-FFF2-40B4-BE49-F238E27FC236}">
                <a16:creationId xmlns:a16="http://schemas.microsoft.com/office/drawing/2014/main" id="{A5D0B3AB-4864-413F-8606-CA7D948C7ACE}"/>
              </a:ext>
            </a:extLst>
          </p:cNvPr>
          <p:cNvSpPr/>
          <p:nvPr/>
        </p:nvSpPr>
        <p:spPr>
          <a:xfrm>
            <a:off x="7255560" y="1464407"/>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a:t>
            </a:r>
          </a:p>
        </p:txBody>
      </p:sp>
      <p:sp>
        <p:nvSpPr>
          <p:cNvPr id="24" name="CaixaDeTexto 23">
            <a:extLst>
              <a:ext uri="{FF2B5EF4-FFF2-40B4-BE49-F238E27FC236}">
                <a16:creationId xmlns:a16="http://schemas.microsoft.com/office/drawing/2014/main" id="{598B44CF-1C8A-4179-AB75-6A43950854BD}"/>
              </a:ext>
            </a:extLst>
          </p:cNvPr>
          <p:cNvSpPr txBox="1"/>
          <p:nvPr/>
        </p:nvSpPr>
        <p:spPr>
          <a:xfrm>
            <a:off x="7865166" y="1525074"/>
            <a:ext cx="4041913" cy="369332"/>
          </a:xfrm>
          <a:prstGeom prst="rect">
            <a:avLst/>
          </a:prstGeom>
          <a:noFill/>
        </p:spPr>
        <p:txBody>
          <a:bodyPr wrap="square" rtlCol="0">
            <a:spAutoFit/>
          </a:bodyPr>
          <a:lstStyle/>
          <a:p>
            <a:r>
              <a:rPr lang="pt-BR" b="1" u="sng" dirty="0">
                <a:solidFill>
                  <a:schemeClr val="accent1">
                    <a:lumMod val="75000"/>
                  </a:schemeClr>
                </a:solidFill>
              </a:rPr>
              <a:t>DISTRIBUIÇÃO POR TIPO DE ATIVO</a:t>
            </a:r>
          </a:p>
        </p:txBody>
      </p:sp>
      <p:sp>
        <p:nvSpPr>
          <p:cNvPr id="25" name="Retângulo 24">
            <a:extLst>
              <a:ext uri="{FF2B5EF4-FFF2-40B4-BE49-F238E27FC236}">
                <a16:creationId xmlns:a16="http://schemas.microsoft.com/office/drawing/2014/main" id="{63333FB0-BB9B-411C-AF21-FC04689F10AF}"/>
              </a:ext>
            </a:extLst>
          </p:cNvPr>
          <p:cNvSpPr/>
          <p:nvPr/>
        </p:nvSpPr>
        <p:spPr>
          <a:xfrm>
            <a:off x="7255561" y="206889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26" name="CaixaDeTexto 25">
            <a:extLst>
              <a:ext uri="{FF2B5EF4-FFF2-40B4-BE49-F238E27FC236}">
                <a16:creationId xmlns:a16="http://schemas.microsoft.com/office/drawing/2014/main" id="{0FABDB30-CE67-46F3-B14C-1C71CC7F5AC6}"/>
              </a:ext>
            </a:extLst>
          </p:cNvPr>
          <p:cNvSpPr txBox="1"/>
          <p:nvPr/>
        </p:nvSpPr>
        <p:spPr>
          <a:xfrm>
            <a:off x="7851913" y="2157261"/>
            <a:ext cx="4041913" cy="369332"/>
          </a:xfrm>
          <a:prstGeom prst="rect">
            <a:avLst/>
          </a:prstGeom>
          <a:noFill/>
        </p:spPr>
        <p:txBody>
          <a:bodyPr wrap="square" rtlCol="0">
            <a:spAutoFit/>
          </a:bodyPr>
          <a:lstStyle/>
          <a:p>
            <a:r>
              <a:rPr lang="pt-BR" b="1" u="sng" dirty="0">
                <a:solidFill>
                  <a:schemeClr val="accent1">
                    <a:lumMod val="75000"/>
                  </a:schemeClr>
                </a:solidFill>
              </a:rPr>
              <a:t>RENTABILIDADES E PERFORMANCE</a:t>
            </a:r>
          </a:p>
        </p:txBody>
      </p:sp>
      <p:sp>
        <p:nvSpPr>
          <p:cNvPr id="27" name="Retângulo 26">
            <a:extLst>
              <a:ext uri="{FF2B5EF4-FFF2-40B4-BE49-F238E27FC236}">
                <a16:creationId xmlns:a16="http://schemas.microsoft.com/office/drawing/2014/main" id="{E878A3A2-65DF-4C25-A3EF-699A4ED5B70E}"/>
              </a:ext>
            </a:extLst>
          </p:cNvPr>
          <p:cNvSpPr/>
          <p:nvPr/>
        </p:nvSpPr>
        <p:spPr>
          <a:xfrm>
            <a:off x="7255562" y="2667826"/>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12</a:t>
            </a:r>
          </a:p>
        </p:txBody>
      </p:sp>
      <p:sp>
        <p:nvSpPr>
          <p:cNvPr id="28" name="CaixaDeTexto 27">
            <a:extLst>
              <a:ext uri="{FF2B5EF4-FFF2-40B4-BE49-F238E27FC236}">
                <a16:creationId xmlns:a16="http://schemas.microsoft.com/office/drawing/2014/main" id="{16F6CF4D-714E-4A50-8911-06B16A866668}"/>
              </a:ext>
            </a:extLst>
          </p:cNvPr>
          <p:cNvSpPr txBox="1"/>
          <p:nvPr/>
        </p:nvSpPr>
        <p:spPr>
          <a:xfrm>
            <a:off x="7865166" y="2742303"/>
            <a:ext cx="4041913" cy="369332"/>
          </a:xfrm>
          <a:prstGeom prst="rect">
            <a:avLst/>
          </a:prstGeom>
          <a:noFill/>
        </p:spPr>
        <p:txBody>
          <a:bodyPr wrap="square" rtlCol="0">
            <a:spAutoFit/>
          </a:bodyPr>
          <a:lstStyle/>
          <a:p>
            <a:r>
              <a:rPr lang="pt-BR" b="1" u="sng" dirty="0">
                <a:solidFill>
                  <a:schemeClr val="accent1">
                    <a:lumMod val="75000"/>
                  </a:schemeClr>
                </a:solidFill>
              </a:rPr>
              <a:t>EVOLUÇÃO PATRIMONIAL</a:t>
            </a:r>
          </a:p>
        </p:txBody>
      </p:sp>
      <p:sp>
        <p:nvSpPr>
          <p:cNvPr id="29" name="Retângulo 28">
            <a:extLst>
              <a:ext uri="{FF2B5EF4-FFF2-40B4-BE49-F238E27FC236}">
                <a16:creationId xmlns:a16="http://schemas.microsoft.com/office/drawing/2014/main" id="{ADC5BB77-6ECD-45AA-BEE1-6FB356998100}"/>
              </a:ext>
            </a:extLst>
          </p:cNvPr>
          <p:cNvSpPr/>
          <p:nvPr/>
        </p:nvSpPr>
        <p:spPr>
          <a:xfrm>
            <a:off x="7255563" y="3306384"/>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13</a:t>
            </a:r>
          </a:p>
        </p:txBody>
      </p:sp>
      <p:sp>
        <p:nvSpPr>
          <p:cNvPr id="30" name="CaixaDeTexto 29">
            <a:extLst>
              <a:ext uri="{FF2B5EF4-FFF2-40B4-BE49-F238E27FC236}">
                <a16:creationId xmlns:a16="http://schemas.microsoft.com/office/drawing/2014/main" id="{C6CB31B1-5E7F-4D59-808A-A1AA2C8D72BB}"/>
              </a:ext>
            </a:extLst>
          </p:cNvPr>
          <p:cNvSpPr txBox="1"/>
          <p:nvPr/>
        </p:nvSpPr>
        <p:spPr>
          <a:xfrm>
            <a:off x="7865166" y="3374490"/>
            <a:ext cx="4041913" cy="369332"/>
          </a:xfrm>
          <a:prstGeom prst="rect">
            <a:avLst/>
          </a:prstGeom>
          <a:noFill/>
        </p:spPr>
        <p:txBody>
          <a:bodyPr wrap="square" rtlCol="0">
            <a:spAutoFit/>
          </a:bodyPr>
          <a:lstStyle/>
          <a:p>
            <a:r>
              <a:rPr lang="pt-BR" b="1" u="sng" dirty="0">
                <a:solidFill>
                  <a:schemeClr val="accent1">
                    <a:lumMod val="75000"/>
                  </a:schemeClr>
                </a:solidFill>
              </a:rPr>
              <a:t>RENDIMENTOS MENSAIS</a:t>
            </a:r>
          </a:p>
        </p:txBody>
      </p:sp>
      <p:sp>
        <p:nvSpPr>
          <p:cNvPr id="31" name="Retângulo 30">
            <a:extLst>
              <a:ext uri="{FF2B5EF4-FFF2-40B4-BE49-F238E27FC236}">
                <a16:creationId xmlns:a16="http://schemas.microsoft.com/office/drawing/2014/main" id="{8856754E-9ECA-46A6-A158-346837008352}"/>
              </a:ext>
            </a:extLst>
          </p:cNvPr>
          <p:cNvSpPr/>
          <p:nvPr/>
        </p:nvSpPr>
        <p:spPr>
          <a:xfrm>
            <a:off x="7255559" y="3973899"/>
            <a:ext cx="490331" cy="41799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14</a:t>
            </a:r>
          </a:p>
        </p:txBody>
      </p:sp>
      <p:sp>
        <p:nvSpPr>
          <p:cNvPr id="32" name="Retângulo 31">
            <a:extLst>
              <a:ext uri="{FF2B5EF4-FFF2-40B4-BE49-F238E27FC236}">
                <a16:creationId xmlns:a16="http://schemas.microsoft.com/office/drawing/2014/main" id="{C4F64BAF-DAE1-414B-A69B-08F75BD5BCDB}"/>
              </a:ext>
            </a:extLst>
          </p:cNvPr>
          <p:cNvSpPr/>
          <p:nvPr/>
        </p:nvSpPr>
        <p:spPr>
          <a:xfrm>
            <a:off x="7255559" y="4750796"/>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15</a:t>
            </a:r>
          </a:p>
        </p:txBody>
      </p:sp>
      <p:sp>
        <p:nvSpPr>
          <p:cNvPr id="33" name="Retângulo 32">
            <a:extLst>
              <a:ext uri="{FF2B5EF4-FFF2-40B4-BE49-F238E27FC236}">
                <a16:creationId xmlns:a16="http://schemas.microsoft.com/office/drawing/2014/main" id="{35C2F17A-1718-44BA-BB3F-80B222C3D92F}"/>
              </a:ext>
            </a:extLst>
          </p:cNvPr>
          <p:cNvSpPr/>
          <p:nvPr/>
        </p:nvSpPr>
        <p:spPr>
          <a:xfrm>
            <a:off x="7255559" y="541945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16</a:t>
            </a:r>
          </a:p>
        </p:txBody>
      </p:sp>
      <p:sp>
        <p:nvSpPr>
          <p:cNvPr id="34" name="CaixaDeTexto 33">
            <a:extLst>
              <a:ext uri="{FF2B5EF4-FFF2-40B4-BE49-F238E27FC236}">
                <a16:creationId xmlns:a16="http://schemas.microsoft.com/office/drawing/2014/main" id="{63B5F251-F1CA-4BA0-9B65-9401E53FD74B}"/>
              </a:ext>
            </a:extLst>
          </p:cNvPr>
          <p:cNvSpPr txBox="1"/>
          <p:nvPr/>
        </p:nvSpPr>
        <p:spPr>
          <a:xfrm>
            <a:off x="7865166" y="4015086"/>
            <a:ext cx="4041913" cy="369332"/>
          </a:xfrm>
          <a:prstGeom prst="rect">
            <a:avLst/>
          </a:prstGeom>
          <a:noFill/>
        </p:spPr>
        <p:txBody>
          <a:bodyPr wrap="square" rtlCol="0">
            <a:spAutoFit/>
          </a:bodyPr>
          <a:lstStyle/>
          <a:p>
            <a:r>
              <a:rPr lang="pt-BR" b="1" u="sng" dirty="0">
                <a:solidFill>
                  <a:schemeClr val="accent1">
                    <a:lumMod val="75000"/>
                  </a:schemeClr>
                </a:solidFill>
              </a:rPr>
              <a:t>COMPARATIVO VOLUME ANBIMA</a:t>
            </a:r>
          </a:p>
        </p:txBody>
      </p:sp>
      <p:sp>
        <p:nvSpPr>
          <p:cNvPr id="35" name="CaixaDeTexto 34">
            <a:extLst>
              <a:ext uri="{FF2B5EF4-FFF2-40B4-BE49-F238E27FC236}">
                <a16:creationId xmlns:a16="http://schemas.microsoft.com/office/drawing/2014/main" id="{EB18099F-5249-4B7D-BD14-D32A3A0876E8}"/>
              </a:ext>
            </a:extLst>
          </p:cNvPr>
          <p:cNvSpPr txBox="1"/>
          <p:nvPr/>
        </p:nvSpPr>
        <p:spPr>
          <a:xfrm>
            <a:off x="7851912" y="4750796"/>
            <a:ext cx="4041913" cy="369332"/>
          </a:xfrm>
          <a:prstGeom prst="rect">
            <a:avLst/>
          </a:prstGeom>
          <a:noFill/>
        </p:spPr>
        <p:txBody>
          <a:bodyPr wrap="square" rtlCol="0">
            <a:spAutoFit/>
          </a:bodyPr>
          <a:lstStyle/>
          <a:p>
            <a:r>
              <a:rPr lang="pt-BR" b="1" u="sng" dirty="0">
                <a:solidFill>
                  <a:schemeClr val="accent1">
                    <a:lumMod val="75000"/>
                  </a:schemeClr>
                </a:solidFill>
              </a:rPr>
              <a:t>MOVIMENTAÇÕES DE RECURSOS</a:t>
            </a:r>
          </a:p>
        </p:txBody>
      </p:sp>
      <p:sp>
        <p:nvSpPr>
          <p:cNvPr id="36" name="CaixaDeTexto 35">
            <a:extLst>
              <a:ext uri="{FF2B5EF4-FFF2-40B4-BE49-F238E27FC236}">
                <a16:creationId xmlns:a16="http://schemas.microsoft.com/office/drawing/2014/main" id="{092E4AFE-7251-40A5-A251-E80E61E2D531}"/>
              </a:ext>
            </a:extLst>
          </p:cNvPr>
          <p:cNvSpPr txBox="1"/>
          <p:nvPr/>
        </p:nvSpPr>
        <p:spPr>
          <a:xfrm>
            <a:off x="7865166" y="5433575"/>
            <a:ext cx="4041913" cy="369332"/>
          </a:xfrm>
          <a:prstGeom prst="rect">
            <a:avLst/>
          </a:prstGeom>
          <a:noFill/>
        </p:spPr>
        <p:txBody>
          <a:bodyPr wrap="square" rtlCol="0">
            <a:spAutoFit/>
          </a:bodyPr>
          <a:lstStyle/>
          <a:p>
            <a:r>
              <a:rPr lang="pt-BR" b="1" u="sng" dirty="0">
                <a:solidFill>
                  <a:schemeClr val="accent1">
                    <a:lumMod val="75000"/>
                  </a:schemeClr>
                </a:solidFill>
              </a:rPr>
              <a:t>TOTAL GERAL DAS CARTEIRAS</a:t>
            </a:r>
          </a:p>
        </p:txBody>
      </p:sp>
      <p:sp>
        <p:nvSpPr>
          <p:cNvPr id="2" name="Retângulo 1">
            <a:extLst>
              <a:ext uri="{FF2B5EF4-FFF2-40B4-BE49-F238E27FC236}">
                <a16:creationId xmlns:a16="http://schemas.microsoft.com/office/drawing/2014/main" id="{562CFA28-1DB2-3D1E-54F3-993B0050BF39}"/>
              </a:ext>
            </a:extLst>
          </p:cNvPr>
          <p:cNvSpPr/>
          <p:nvPr/>
        </p:nvSpPr>
        <p:spPr>
          <a:xfrm>
            <a:off x="1457736" y="4715553"/>
            <a:ext cx="490331" cy="37550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7</a:t>
            </a:r>
          </a:p>
        </p:txBody>
      </p:sp>
      <p:sp>
        <p:nvSpPr>
          <p:cNvPr id="3" name="CaixaDeTexto 2">
            <a:extLst>
              <a:ext uri="{FF2B5EF4-FFF2-40B4-BE49-F238E27FC236}">
                <a16:creationId xmlns:a16="http://schemas.microsoft.com/office/drawing/2014/main" id="{ABB9135A-D6D9-4AFC-DE68-9B2D7F86CAD0}"/>
              </a:ext>
            </a:extLst>
          </p:cNvPr>
          <p:cNvSpPr txBox="1"/>
          <p:nvPr/>
        </p:nvSpPr>
        <p:spPr>
          <a:xfrm>
            <a:off x="2067338" y="4780497"/>
            <a:ext cx="4041913" cy="369332"/>
          </a:xfrm>
          <a:prstGeom prst="rect">
            <a:avLst/>
          </a:prstGeom>
          <a:noFill/>
        </p:spPr>
        <p:txBody>
          <a:bodyPr wrap="square" rtlCol="0">
            <a:spAutoFit/>
          </a:bodyPr>
          <a:lstStyle/>
          <a:p>
            <a:r>
              <a:rPr lang="pt-BR" b="1" u="sng" dirty="0">
                <a:solidFill>
                  <a:schemeClr val="accent1">
                    <a:lumMod val="75000"/>
                  </a:schemeClr>
                </a:solidFill>
              </a:rPr>
              <a:t>ANÁLISE DE RISCO</a:t>
            </a:r>
          </a:p>
        </p:txBody>
      </p:sp>
    </p:spTree>
    <p:extLst>
      <p:ext uri="{BB962C8B-B14F-4D97-AF65-F5344CB8AC3E}">
        <p14:creationId xmlns:p14="http://schemas.microsoft.com/office/powerpoint/2010/main" val="322925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8.1</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861391" y="295255"/>
            <a:ext cx="5141844" cy="369332"/>
          </a:xfrm>
          <a:prstGeom prst="rect">
            <a:avLst/>
          </a:prstGeom>
          <a:noFill/>
        </p:spPr>
        <p:txBody>
          <a:bodyPr wrap="square" rtlCol="0">
            <a:spAutoFit/>
          </a:bodyPr>
          <a:lstStyle/>
          <a:p>
            <a:r>
              <a:rPr lang="pt-BR" b="1" u="sng" dirty="0">
                <a:solidFill>
                  <a:schemeClr val="accent1">
                    <a:lumMod val="75000"/>
                  </a:schemeClr>
                </a:solidFill>
              </a:rPr>
              <a:t>DISTRIBUIÇÃO POR ÍNDICE DE REFERÊNCIA</a:t>
            </a:r>
          </a:p>
        </p:txBody>
      </p:sp>
      <p:sp>
        <p:nvSpPr>
          <p:cNvPr id="6" name="CaixaDeTexto 5">
            <a:extLst>
              <a:ext uri="{FF2B5EF4-FFF2-40B4-BE49-F238E27FC236}">
                <a16:creationId xmlns:a16="http://schemas.microsoft.com/office/drawing/2014/main" id="{86BE5716-EE36-4064-8E8E-A56E9DD9069B}"/>
              </a:ext>
            </a:extLst>
          </p:cNvPr>
          <p:cNvSpPr txBox="1"/>
          <p:nvPr/>
        </p:nvSpPr>
        <p:spPr>
          <a:xfrm>
            <a:off x="4758923" y="3024744"/>
            <a:ext cx="1900030" cy="307777"/>
          </a:xfrm>
          <a:prstGeom prst="rect">
            <a:avLst/>
          </a:prstGeom>
          <a:noFill/>
        </p:spPr>
        <p:txBody>
          <a:bodyPr wrap="square" rtlCol="0">
            <a:spAutoFit/>
          </a:bodyPr>
          <a:lstStyle/>
          <a:p>
            <a:pPr algn="ctr"/>
            <a:r>
              <a:rPr lang="pt-BR" sz="1400" b="1" dirty="0"/>
              <a:t>Gráfico 5.1</a:t>
            </a:r>
          </a:p>
        </p:txBody>
      </p:sp>
      <p:graphicFrame>
        <p:nvGraphicFramePr>
          <p:cNvPr id="4" name="Gráfico 3">
            <a:extLst>
              <a:ext uri="{FF2B5EF4-FFF2-40B4-BE49-F238E27FC236}">
                <a16:creationId xmlns:a16="http://schemas.microsoft.com/office/drawing/2014/main" id="{15A8B572-57A3-48E6-B25C-1623654DD100}"/>
              </a:ext>
            </a:extLst>
          </p:cNvPr>
          <p:cNvGraphicFramePr>
            <a:graphicFrameLocks/>
          </p:cNvGraphicFramePr>
          <p:nvPr>
            <p:extLst>
              <p:ext uri="{D42A27DB-BD31-4B8C-83A1-F6EECF244321}">
                <p14:modId xmlns:p14="http://schemas.microsoft.com/office/powerpoint/2010/main" val="1537886232"/>
              </p:ext>
            </p:extLst>
          </p:nvPr>
        </p:nvGraphicFramePr>
        <p:xfrm>
          <a:off x="0" y="3332521"/>
          <a:ext cx="11417877" cy="3258457"/>
        </p:xfrm>
        <a:graphic>
          <a:graphicData uri="http://schemas.openxmlformats.org/drawingml/2006/chart">
            <c:chart xmlns:c="http://schemas.openxmlformats.org/drawingml/2006/chart" xmlns:r="http://schemas.openxmlformats.org/officeDocument/2006/relationships" r:id="rId3"/>
          </a:graphicData>
        </a:graphic>
      </p:graphicFrame>
      <p:sp>
        <p:nvSpPr>
          <p:cNvPr id="5" name="CaixaDeTexto 4">
            <a:extLst>
              <a:ext uri="{FF2B5EF4-FFF2-40B4-BE49-F238E27FC236}">
                <a16:creationId xmlns:a16="http://schemas.microsoft.com/office/drawing/2014/main" id="{28E4CA05-714A-8B48-3C08-1AA9B3F36091}"/>
              </a:ext>
            </a:extLst>
          </p:cNvPr>
          <p:cNvSpPr txBox="1"/>
          <p:nvPr/>
        </p:nvSpPr>
        <p:spPr>
          <a:xfrm>
            <a:off x="510207" y="703940"/>
            <a:ext cx="10933044" cy="1754326"/>
          </a:xfrm>
          <a:prstGeom prst="rect">
            <a:avLst/>
          </a:prstGeom>
          <a:noFill/>
        </p:spPr>
        <p:txBody>
          <a:bodyPr wrap="square" rtlCol="0">
            <a:spAutoFit/>
          </a:bodyPr>
          <a:lstStyle/>
          <a:p>
            <a:pPr algn="just"/>
            <a:r>
              <a:rPr lang="pt-BR" dirty="0"/>
              <a:t>Cerca de 70% do volume dos recursos do Fundo Previdenciário Capitalizado estão alocados em fundos de títulos públicos que utilizam como índice de referência os sub índices da Anbima. Como mostra o </a:t>
            </a:r>
            <a:r>
              <a:rPr lang="pt-BR" b="1" dirty="0"/>
              <a:t>Gráfico 5.1, </a:t>
            </a:r>
            <a:r>
              <a:rPr lang="pt-BR" dirty="0"/>
              <a:t>A maior participação da carteira está no IPCA + Juros reais com as compras de Títulos Públicos e Letra Financeira. As outras três maiores posições da carteira do Fundo Capitalizado são os fundos com CDI como benchmark com a participação de 17,38% e fundos com Títulos atrelados a inflação que utilizam como referência o IRF-M1 e IDKA IPCA 2A, sendo  11,23% e 10,12% respectivamente de participação.</a:t>
            </a:r>
          </a:p>
        </p:txBody>
      </p:sp>
    </p:spTree>
    <p:extLst>
      <p:ext uri="{BB962C8B-B14F-4D97-AF65-F5344CB8AC3E}">
        <p14:creationId xmlns:p14="http://schemas.microsoft.com/office/powerpoint/2010/main" val="426443770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8.2</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861391" y="295255"/>
            <a:ext cx="5141844" cy="369332"/>
          </a:xfrm>
          <a:prstGeom prst="rect">
            <a:avLst/>
          </a:prstGeom>
          <a:noFill/>
        </p:spPr>
        <p:txBody>
          <a:bodyPr wrap="square" rtlCol="0">
            <a:spAutoFit/>
          </a:bodyPr>
          <a:lstStyle/>
          <a:p>
            <a:r>
              <a:rPr lang="pt-BR" b="1" u="sng" dirty="0">
                <a:solidFill>
                  <a:schemeClr val="accent1">
                    <a:lumMod val="75000"/>
                  </a:schemeClr>
                </a:solidFill>
              </a:rPr>
              <a:t>RENTABILIDADE POR ÍNDICE DE REFERÊNCIA</a:t>
            </a:r>
          </a:p>
        </p:txBody>
      </p:sp>
      <p:sp>
        <p:nvSpPr>
          <p:cNvPr id="7" name="CaixaDeTexto 6">
            <a:extLst>
              <a:ext uri="{FF2B5EF4-FFF2-40B4-BE49-F238E27FC236}">
                <a16:creationId xmlns:a16="http://schemas.microsoft.com/office/drawing/2014/main" id="{D7B030C9-2744-4F36-915E-281614CA5FB7}"/>
              </a:ext>
            </a:extLst>
          </p:cNvPr>
          <p:cNvSpPr txBox="1"/>
          <p:nvPr/>
        </p:nvSpPr>
        <p:spPr>
          <a:xfrm>
            <a:off x="510207" y="703940"/>
            <a:ext cx="10933044" cy="923330"/>
          </a:xfrm>
          <a:prstGeom prst="rect">
            <a:avLst/>
          </a:prstGeom>
          <a:noFill/>
        </p:spPr>
        <p:txBody>
          <a:bodyPr wrap="square" rtlCol="0">
            <a:spAutoFit/>
          </a:bodyPr>
          <a:lstStyle/>
          <a:p>
            <a:pPr algn="just"/>
            <a:r>
              <a:rPr lang="pt-BR" dirty="0"/>
              <a:t>No </a:t>
            </a:r>
            <a:r>
              <a:rPr lang="pt-BR" b="1" dirty="0"/>
              <a:t>Gráfico 5.2 </a:t>
            </a:r>
            <a:r>
              <a:rPr lang="pt-BR" dirty="0"/>
              <a:t>temos a rentabilidade Mensal e Anual dos Índices de Referência que compõem a carteira. Os índices de Renda Variável mostraram recuperação no último mês, mas ainda não foi o suficiente para recuperar as perdas no ano. Os índices atrelados aos Títulos Públicos estão obtendo o melhor desempenho. </a:t>
            </a:r>
          </a:p>
        </p:txBody>
      </p:sp>
      <p:sp>
        <p:nvSpPr>
          <p:cNvPr id="6" name="CaixaDeTexto 5">
            <a:extLst>
              <a:ext uri="{FF2B5EF4-FFF2-40B4-BE49-F238E27FC236}">
                <a16:creationId xmlns:a16="http://schemas.microsoft.com/office/drawing/2014/main" id="{86BE5716-EE36-4064-8E8E-A56E9DD9069B}"/>
              </a:ext>
            </a:extLst>
          </p:cNvPr>
          <p:cNvSpPr txBox="1"/>
          <p:nvPr/>
        </p:nvSpPr>
        <p:spPr>
          <a:xfrm>
            <a:off x="5145985" y="2705502"/>
            <a:ext cx="1900030" cy="307777"/>
          </a:xfrm>
          <a:prstGeom prst="rect">
            <a:avLst/>
          </a:prstGeom>
          <a:noFill/>
        </p:spPr>
        <p:txBody>
          <a:bodyPr wrap="square" rtlCol="0">
            <a:spAutoFit/>
          </a:bodyPr>
          <a:lstStyle/>
          <a:p>
            <a:pPr algn="ctr"/>
            <a:r>
              <a:rPr lang="pt-BR" sz="1400" b="1" dirty="0"/>
              <a:t>Gráfico 5.2</a:t>
            </a:r>
          </a:p>
        </p:txBody>
      </p:sp>
      <p:graphicFrame>
        <p:nvGraphicFramePr>
          <p:cNvPr id="4" name="Gráfico 3">
            <a:extLst>
              <a:ext uri="{FF2B5EF4-FFF2-40B4-BE49-F238E27FC236}">
                <a16:creationId xmlns:a16="http://schemas.microsoft.com/office/drawing/2014/main" id="{64543181-9948-41E1-9B2D-8B1418A266D8}"/>
              </a:ext>
            </a:extLst>
          </p:cNvPr>
          <p:cNvGraphicFramePr>
            <a:graphicFrameLocks/>
          </p:cNvGraphicFramePr>
          <p:nvPr>
            <p:extLst>
              <p:ext uri="{D42A27DB-BD31-4B8C-83A1-F6EECF244321}">
                <p14:modId xmlns:p14="http://schemas.microsoft.com/office/powerpoint/2010/main" val="2289446985"/>
              </p:ext>
            </p:extLst>
          </p:nvPr>
        </p:nvGraphicFramePr>
        <p:xfrm>
          <a:off x="575856" y="3113237"/>
          <a:ext cx="11040288" cy="3040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970768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8.3</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861391" y="295255"/>
            <a:ext cx="5141844" cy="369332"/>
          </a:xfrm>
          <a:prstGeom prst="rect">
            <a:avLst/>
          </a:prstGeom>
          <a:noFill/>
        </p:spPr>
        <p:txBody>
          <a:bodyPr wrap="square" rtlCol="0">
            <a:spAutoFit/>
          </a:bodyPr>
          <a:lstStyle/>
          <a:p>
            <a:r>
              <a:rPr lang="pt-BR" b="1" u="sng" dirty="0">
                <a:solidFill>
                  <a:schemeClr val="accent1">
                    <a:lumMod val="75000"/>
                  </a:schemeClr>
                </a:solidFill>
              </a:rPr>
              <a:t>RENTABILIDADE POR ÍNDICE DE REFERÊNCIA</a:t>
            </a:r>
          </a:p>
        </p:txBody>
      </p:sp>
      <p:sp>
        <p:nvSpPr>
          <p:cNvPr id="7" name="CaixaDeTexto 6">
            <a:extLst>
              <a:ext uri="{FF2B5EF4-FFF2-40B4-BE49-F238E27FC236}">
                <a16:creationId xmlns:a16="http://schemas.microsoft.com/office/drawing/2014/main" id="{D7B030C9-2744-4F36-915E-281614CA5FB7}"/>
              </a:ext>
            </a:extLst>
          </p:cNvPr>
          <p:cNvSpPr txBox="1"/>
          <p:nvPr/>
        </p:nvSpPr>
        <p:spPr>
          <a:xfrm>
            <a:off x="536713" y="676137"/>
            <a:ext cx="10933044" cy="923330"/>
          </a:xfrm>
          <a:prstGeom prst="rect">
            <a:avLst/>
          </a:prstGeom>
          <a:noFill/>
        </p:spPr>
        <p:txBody>
          <a:bodyPr wrap="square" rtlCol="0">
            <a:spAutoFit/>
          </a:bodyPr>
          <a:lstStyle/>
          <a:p>
            <a:pPr algn="just"/>
            <a:r>
              <a:rPr lang="pt-BR" dirty="0"/>
              <a:t>A tabela seguinte tem função de analisar a aderência dos fundos que compõem a carteira com seu índice de referência. Com o cálculo de Teste de Aderência na coluna final, podemos comparar o retorno do fundo de investimentos com o retorno de seu benchmark.</a:t>
            </a:r>
          </a:p>
        </p:txBody>
      </p:sp>
      <p:graphicFrame>
        <p:nvGraphicFramePr>
          <p:cNvPr id="4" name="Tabela 3">
            <a:extLst>
              <a:ext uri="{FF2B5EF4-FFF2-40B4-BE49-F238E27FC236}">
                <a16:creationId xmlns:a16="http://schemas.microsoft.com/office/drawing/2014/main" id="{7AD2070E-BC54-3CC8-AACA-47F5B42362FA}"/>
              </a:ext>
            </a:extLst>
          </p:cNvPr>
          <p:cNvGraphicFramePr>
            <a:graphicFrameLocks noGrp="1"/>
          </p:cNvGraphicFramePr>
          <p:nvPr>
            <p:extLst>
              <p:ext uri="{D42A27DB-BD31-4B8C-83A1-F6EECF244321}">
                <p14:modId xmlns:p14="http://schemas.microsoft.com/office/powerpoint/2010/main" val="4277866388"/>
              </p:ext>
            </p:extLst>
          </p:nvPr>
        </p:nvGraphicFramePr>
        <p:xfrm>
          <a:off x="265043" y="1756195"/>
          <a:ext cx="11204714" cy="4797005"/>
        </p:xfrm>
        <a:graphic>
          <a:graphicData uri="http://schemas.openxmlformats.org/drawingml/2006/table">
            <a:tbl>
              <a:tblPr/>
              <a:tblGrid>
                <a:gridCol w="2348033">
                  <a:extLst>
                    <a:ext uri="{9D8B030D-6E8A-4147-A177-3AD203B41FA5}">
                      <a16:colId xmlns:a16="http://schemas.microsoft.com/office/drawing/2014/main" val="2540973065"/>
                    </a:ext>
                  </a:extLst>
                </a:gridCol>
                <a:gridCol w="1279122">
                  <a:extLst>
                    <a:ext uri="{9D8B030D-6E8A-4147-A177-3AD203B41FA5}">
                      <a16:colId xmlns:a16="http://schemas.microsoft.com/office/drawing/2014/main" val="3769946812"/>
                    </a:ext>
                  </a:extLst>
                </a:gridCol>
                <a:gridCol w="1229543">
                  <a:extLst>
                    <a:ext uri="{9D8B030D-6E8A-4147-A177-3AD203B41FA5}">
                      <a16:colId xmlns:a16="http://schemas.microsoft.com/office/drawing/2014/main" val="2031763816"/>
                    </a:ext>
                  </a:extLst>
                </a:gridCol>
                <a:gridCol w="1507183">
                  <a:extLst>
                    <a:ext uri="{9D8B030D-6E8A-4147-A177-3AD203B41FA5}">
                      <a16:colId xmlns:a16="http://schemas.microsoft.com/office/drawing/2014/main" val="3150561391"/>
                    </a:ext>
                  </a:extLst>
                </a:gridCol>
                <a:gridCol w="1231527">
                  <a:extLst>
                    <a:ext uri="{9D8B030D-6E8A-4147-A177-3AD203B41FA5}">
                      <a16:colId xmlns:a16="http://schemas.microsoft.com/office/drawing/2014/main" val="661379749"/>
                    </a:ext>
                  </a:extLst>
                </a:gridCol>
                <a:gridCol w="1213679">
                  <a:extLst>
                    <a:ext uri="{9D8B030D-6E8A-4147-A177-3AD203B41FA5}">
                      <a16:colId xmlns:a16="http://schemas.microsoft.com/office/drawing/2014/main" val="3572346151"/>
                    </a:ext>
                  </a:extLst>
                </a:gridCol>
                <a:gridCol w="1618238">
                  <a:extLst>
                    <a:ext uri="{9D8B030D-6E8A-4147-A177-3AD203B41FA5}">
                      <a16:colId xmlns:a16="http://schemas.microsoft.com/office/drawing/2014/main" val="4118580643"/>
                    </a:ext>
                  </a:extLst>
                </a:gridCol>
                <a:gridCol w="777389">
                  <a:extLst>
                    <a:ext uri="{9D8B030D-6E8A-4147-A177-3AD203B41FA5}">
                      <a16:colId xmlns:a16="http://schemas.microsoft.com/office/drawing/2014/main" val="1935443816"/>
                    </a:ext>
                  </a:extLst>
                </a:gridCol>
              </a:tblGrid>
              <a:tr h="284860">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Fundos</a:t>
                      </a:r>
                    </a:p>
                  </a:txBody>
                  <a:tcPr marL="5585" marR="5585" marT="5585"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Banchmark</a:t>
                      </a:r>
                    </a:p>
                  </a:txBody>
                  <a:tcPr marL="5585" marR="5585" marT="5585"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Participação</a:t>
                      </a:r>
                    </a:p>
                  </a:txBody>
                  <a:tcPr marL="5585" marR="5585" marT="5585"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Mensal do Fundo</a:t>
                      </a:r>
                    </a:p>
                  </a:txBody>
                  <a:tcPr marL="5585" marR="5585" marT="5585"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Mensal do Benchmark</a:t>
                      </a:r>
                    </a:p>
                  </a:txBody>
                  <a:tcPr marL="5585" marR="5585" marT="5585"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Anual do Fundo</a:t>
                      </a:r>
                    </a:p>
                  </a:txBody>
                  <a:tcPr marL="5585" marR="5585" marT="5585"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Retorno Anual do Benchmark </a:t>
                      </a:r>
                    </a:p>
                  </a:txBody>
                  <a:tcPr marL="5585" marR="5585" marT="5585"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Teste de Aderência</a:t>
                      </a:r>
                    </a:p>
                  </a:txBody>
                  <a:tcPr marL="5585" marR="5585" marT="5585" marB="0" anchor="ctr">
                    <a:lnL>
                      <a:noFill/>
                    </a:lnL>
                    <a:lnR>
                      <a:noFill/>
                    </a:lnR>
                    <a:lnT>
                      <a:noFill/>
                    </a:lnT>
                    <a:lnB>
                      <a:noFill/>
                    </a:lnB>
                    <a:solidFill>
                      <a:srgbClr val="366092"/>
                    </a:solidFill>
                  </a:tcPr>
                </a:tc>
                <a:extLst>
                  <a:ext uri="{0D108BD9-81ED-4DB2-BD59-A6C34878D82A}">
                    <a16:rowId xmlns:a16="http://schemas.microsoft.com/office/drawing/2014/main" val="3074158184"/>
                  </a:ext>
                </a:extLst>
              </a:tr>
              <a:tr h="351885">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XP MACRO JUROS ATIVO FUNDO DE INVESTIMENTO EM COTAS DE FUNDOS DE INVESTIMENTO RENDA FIXA LONGO PRAZO</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IMA-B</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0,92%</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0,55%</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1,33%</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1,92%</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-0,13%</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2,05%</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874420042"/>
                  </a:ext>
                </a:extLst>
              </a:tr>
              <a:tr h="117295">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TREND PÓS-FIXADO FIC RENDA FIXA SIMPLES</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CDI</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0,81%</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0,82%</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0,83%</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4,37%</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4,40%</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-0,03%</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347540688"/>
                  </a:ext>
                </a:extLst>
              </a:tr>
              <a:tr h="234590">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PREVIDENCIÁRIO RENDA FIXA IRF-M1 TÍTULOS PÚBLICOS FUNDO DE INVESTIMENTO EM COTAS DE FI</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IRFM-1</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6,44%</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0,74%</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0,78%</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3,77%</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3,85%</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-0,08%</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2447929635"/>
                  </a:ext>
                </a:extLst>
              </a:tr>
              <a:tr h="234590">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PERFIL FIC RENDA FIXA REFERENCIADO DI PREVIDENCIÁRIO LP</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CDI</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11,32%</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0,83%</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0,83%</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4,42%</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4,40%</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0,02%</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30881614"/>
                  </a:ext>
                </a:extLst>
              </a:tr>
              <a:tr h="234590">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PREVIDENCIÁRIO RENDA FIXA IDKA2 TÍTULOS PÚBLICOS FUNDO DE INVESTIMENTO</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IDKA IPCA 2A</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10,12%</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1,05%</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1,07%</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2,85%</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3,03%</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-0,17%</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117967267"/>
                  </a:ext>
                </a:extLst>
              </a:tr>
              <a:tr h="351885">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PREVIDENCIÁRIO RENDA FIXA FLUXO FUNDO DE INVESTIMENTO EM COTAS DE FUNDOS DE INVESTIMENTO</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CDI</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0,00%</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0,75%</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0,83%</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3,97%</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4,40%</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-0,41%</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2193710382"/>
                  </a:ext>
                </a:extLst>
              </a:tr>
              <a:tr h="234590">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PREVIDENCIÁRIO RENDA FIXA IMA-B TÍTULOS PÚBLICOS FUNDO DE INVESTIMENTO</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IMA-B</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4,89%</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1,31%</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1,33%</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-0,24%</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-0,13%</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-0,11%</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3850648111"/>
                  </a:ext>
                </a:extLst>
              </a:tr>
              <a:tr h="234590">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PREVIDENCIÁRIO RENDA FIXA IMA-B 5 LONGO PRAZO FUNDO DE INVESTIMENTO EM COTAS DE FI</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IMA-B 5</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6,25%</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1,03%</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1,05%</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2,82%</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2,92%</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-0,10%</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2137986593"/>
                  </a:ext>
                </a:extLst>
              </a:tr>
              <a:tr h="234590">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ICATU VANGUARDA IGARATÉ LONG BIASED FI MULTIMERCADO</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IMA-B 5</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1,59%</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0,25%</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1,05%</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-0,05%</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2,92%</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-2,88%</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099456546"/>
                  </a:ext>
                </a:extLst>
              </a:tr>
              <a:tr h="234590">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SOMMA TORINO FI RENDA FIXA CRED PRIV LONGO PRAZO</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CDI</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1,13%</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0,85%</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0,83%</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5,08%</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4,40%</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0,66%</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162521860"/>
                  </a:ext>
                </a:extLst>
              </a:tr>
              <a:tr h="234590">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CLARITAS FI RENDA FIXA CRÉDITO PRIVADO LP</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CDI</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0,62%</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0,91%</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0,83%</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5,04%</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4,40%</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0,61%</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3961197436"/>
                  </a:ext>
                </a:extLst>
              </a:tr>
              <a:tr h="117295">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CAIXA BRASIL FI RENDA FIXA REFERENCIADO DI LP</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CDI</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3,27%</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0,84%</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0,83%</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4,51%</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4,40%</a:t>
                      </a:r>
                    </a:p>
                  </a:txBody>
                  <a:tcPr marL="5585" marR="5585" marT="5585"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Arial" panose="020B0604020202020204" pitchFamily="34" charset="0"/>
                        </a:rPr>
                        <a:t>0,11%</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967829445"/>
                  </a:ext>
                </a:extLst>
              </a:tr>
            </a:tbl>
          </a:graphicData>
        </a:graphic>
      </p:graphicFrame>
    </p:spTree>
    <p:extLst>
      <p:ext uri="{BB962C8B-B14F-4D97-AF65-F5344CB8AC3E}">
        <p14:creationId xmlns:p14="http://schemas.microsoft.com/office/powerpoint/2010/main" val="144208029"/>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8.4</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861391" y="295255"/>
            <a:ext cx="5141844" cy="369332"/>
          </a:xfrm>
          <a:prstGeom prst="rect">
            <a:avLst/>
          </a:prstGeom>
          <a:noFill/>
        </p:spPr>
        <p:txBody>
          <a:bodyPr wrap="square" rtlCol="0">
            <a:spAutoFit/>
          </a:bodyPr>
          <a:lstStyle/>
          <a:p>
            <a:r>
              <a:rPr lang="pt-BR" b="1" u="sng" dirty="0">
                <a:solidFill>
                  <a:schemeClr val="accent1">
                    <a:lumMod val="75000"/>
                  </a:schemeClr>
                </a:solidFill>
              </a:rPr>
              <a:t>RENTABILIDADE POR ÍNDICE DE REFERÊNCIA</a:t>
            </a:r>
          </a:p>
        </p:txBody>
      </p:sp>
      <p:sp>
        <p:nvSpPr>
          <p:cNvPr id="7" name="CaixaDeTexto 6">
            <a:extLst>
              <a:ext uri="{FF2B5EF4-FFF2-40B4-BE49-F238E27FC236}">
                <a16:creationId xmlns:a16="http://schemas.microsoft.com/office/drawing/2014/main" id="{D7B030C9-2744-4F36-915E-281614CA5FB7}"/>
              </a:ext>
            </a:extLst>
          </p:cNvPr>
          <p:cNvSpPr txBox="1"/>
          <p:nvPr/>
        </p:nvSpPr>
        <p:spPr>
          <a:xfrm>
            <a:off x="510207" y="703940"/>
            <a:ext cx="10933044" cy="923330"/>
          </a:xfrm>
          <a:prstGeom prst="rect">
            <a:avLst/>
          </a:prstGeom>
          <a:noFill/>
        </p:spPr>
        <p:txBody>
          <a:bodyPr wrap="square" rtlCol="0">
            <a:spAutoFit/>
          </a:bodyPr>
          <a:lstStyle/>
          <a:p>
            <a:pPr algn="just"/>
            <a:r>
              <a:rPr lang="pt-BR" dirty="0"/>
              <a:t>A tabela seguinte tem função de analisar a aderência dos fundos que compõem a carteira com seu índice de referência. Com o cálculo de Teste de Aderência na coluna final, podemos comparar o retorno do fundo de investimentos com o retorno de seu benchmark.</a:t>
            </a:r>
          </a:p>
        </p:txBody>
      </p:sp>
      <p:graphicFrame>
        <p:nvGraphicFramePr>
          <p:cNvPr id="4" name="Tabela 3">
            <a:extLst>
              <a:ext uri="{FF2B5EF4-FFF2-40B4-BE49-F238E27FC236}">
                <a16:creationId xmlns:a16="http://schemas.microsoft.com/office/drawing/2014/main" id="{B2736949-F3DD-272A-F377-3EE30E5AFC43}"/>
              </a:ext>
            </a:extLst>
          </p:cNvPr>
          <p:cNvGraphicFramePr>
            <a:graphicFrameLocks noGrp="1"/>
          </p:cNvGraphicFramePr>
          <p:nvPr>
            <p:extLst>
              <p:ext uri="{D42A27DB-BD31-4B8C-83A1-F6EECF244321}">
                <p14:modId xmlns:p14="http://schemas.microsoft.com/office/powerpoint/2010/main" val="3538996216"/>
              </p:ext>
            </p:extLst>
          </p:nvPr>
        </p:nvGraphicFramePr>
        <p:xfrm>
          <a:off x="265042" y="2009544"/>
          <a:ext cx="11517383" cy="3257765"/>
        </p:xfrm>
        <a:graphic>
          <a:graphicData uri="http://schemas.openxmlformats.org/drawingml/2006/table">
            <a:tbl>
              <a:tblPr/>
              <a:tblGrid>
                <a:gridCol w="2413555">
                  <a:extLst>
                    <a:ext uri="{9D8B030D-6E8A-4147-A177-3AD203B41FA5}">
                      <a16:colId xmlns:a16="http://schemas.microsoft.com/office/drawing/2014/main" val="489630117"/>
                    </a:ext>
                  </a:extLst>
                </a:gridCol>
                <a:gridCol w="1314816">
                  <a:extLst>
                    <a:ext uri="{9D8B030D-6E8A-4147-A177-3AD203B41FA5}">
                      <a16:colId xmlns:a16="http://schemas.microsoft.com/office/drawing/2014/main" val="1860254598"/>
                    </a:ext>
                  </a:extLst>
                </a:gridCol>
                <a:gridCol w="1263854">
                  <a:extLst>
                    <a:ext uri="{9D8B030D-6E8A-4147-A177-3AD203B41FA5}">
                      <a16:colId xmlns:a16="http://schemas.microsoft.com/office/drawing/2014/main" val="626542646"/>
                    </a:ext>
                  </a:extLst>
                </a:gridCol>
                <a:gridCol w="1549241">
                  <a:extLst>
                    <a:ext uri="{9D8B030D-6E8A-4147-A177-3AD203B41FA5}">
                      <a16:colId xmlns:a16="http://schemas.microsoft.com/office/drawing/2014/main" val="522403043"/>
                    </a:ext>
                  </a:extLst>
                </a:gridCol>
                <a:gridCol w="1265893">
                  <a:extLst>
                    <a:ext uri="{9D8B030D-6E8A-4147-A177-3AD203B41FA5}">
                      <a16:colId xmlns:a16="http://schemas.microsoft.com/office/drawing/2014/main" val="2455299064"/>
                    </a:ext>
                  </a:extLst>
                </a:gridCol>
                <a:gridCol w="1247547">
                  <a:extLst>
                    <a:ext uri="{9D8B030D-6E8A-4147-A177-3AD203B41FA5}">
                      <a16:colId xmlns:a16="http://schemas.microsoft.com/office/drawing/2014/main" val="3309559179"/>
                    </a:ext>
                  </a:extLst>
                </a:gridCol>
                <a:gridCol w="1663395">
                  <a:extLst>
                    <a:ext uri="{9D8B030D-6E8A-4147-A177-3AD203B41FA5}">
                      <a16:colId xmlns:a16="http://schemas.microsoft.com/office/drawing/2014/main" val="1021692830"/>
                    </a:ext>
                  </a:extLst>
                </a:gridCol>
                <a:gridCol w="799082">
                  <a:extLst>
                    <a:ext uri="{9D8B030D-6E8A-4147-A177-3AD203B41FA5}">
                      <a16:colId xmlns:a16="http://schemas.microsoft.com/office/drawing/2014/main" val="2847937846"/>
                    </a:ext>
                  </a:extLst>
                </a:gridCol>
              </a:tblGrid>
              <a:tr h="284860">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Fundos</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Banchmark</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Participação</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Mensal do Fundo</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Mensal do Benchmark</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Anual do Fundo</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Anual do Benchmark </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Teste de Aderência</a:t>
                      </a:r>
                    </a:p>
                  </a:txBody>
                  <a:tcPr marL="5585" marR="5585" marT="5585" marB="0" anchor="ctr">
                    <a:lnL>
                      <a:noFill/>
                    </a:lnL>
                    <a:lnR>
                      <a:noFill/>
                    </a:lnR>
                    <a:lnT>
                      <a:noFill/>
                    </a:lnT>
                    <a:lnB>
                      <a:noFill/>
                    </a:lnB>
                    <a:solidFill>
                      <a:srgbClr val="366092"/>
                    </a:solidFill>
                  </a:tcPr>
                </a:tc>
                <a:extLst>
                  <a:ext uri="{0D108BD9-81ED-4DB2-BD59-A6C34878D82A}">
                    <a16:rowId xmlns:a16="http://schemas.microsoft.com/office/drawing/2014/main" val="3145482276"/>
                  </a:ext>
                </a:extLst>
              </a:tr>
              <a:tr h="234590">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FUNDO DE INVESTIMENTO CAIXA BRASIL IRF-M 1 TÍTULOS PÚBLICOS RENDA FIXA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IRFM-1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4,79%</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0,76%</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0,78%</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3,85%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3,85%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234264145"/>
                  </a:ext>
                </a:extLst>
              </a:tr>
              <a:tr h="234590">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CAIXA BRASIL IMA-B 5+ TÍTULOS PÚBLICOS FI RENDA FIXA LP</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IMA-B 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8,57%</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1,56%</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1,59%</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-2,85%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-0,05%</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581828495"/>
                  </a:ext>
                </a:extLst>
              </a:tr>
              <a:tr h="117295">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BB QUANTITATIVO FIC AÇÕES</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IBOVESPA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1,19%</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-3,04%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-12,76%</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-9,01%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-4,12%</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818991055"/>
                  </a:ext>
                </a:extLst>
              </a:tr>
              <a:tr h="117295">
                <a:tc>
                  <a:txBody>
                    <a:bodyPr/>
                    <a:lstStyle/>
                    <a:p>
                      <a:pPr algn="ctr" fontAlgn="ctr"/>
                      <a:r>
                        <a:rPr lang="en-US" sz="1100" b="0" i="0" u="none" strike="noStrike">
                          <a:solidFill>
                            <a:srgbClr val="000000"/>
                          </a:solidFill>
                          <a:effectLst/>
                          <a:highlight>
                            <a:srgbClr val="FFFFFF"/>
                          </a:highlight>
                          <a:latin typeface="Calibri" panose="020F0502020204030204" pitchFamily="34" charset="0"/>
                        </a:rPr>
                        <a:t>AZ QUEST SMALL MID CAPS FIC AÇÕES</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SMLL</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-3,56%</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-3,38%</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-6,16%</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-14,52%</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9,78%</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3550787886"/>
                  </a:ext>
                </a:extLst>
              </a:tr>
              <a:tr h="117295">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BRADESCO FIA DIVIDENDOS</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IBOVESPA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1,42%</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-3,74%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-3,04%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-9,67%</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-9,01%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-0,72%</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400055910"/>
                  </a:ext>
                </a:extLst>
              </a:tr>
              <a:tr h="117295">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FINACAP MAURITSSTAD FIA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IBOVESPA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-2,01%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-3,04%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-7,94%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-9,01%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1,17%</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2841013895"/>
                  </a:ext>
                </a:extLst>
              </a:tr>
              <a:tr h="117295">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CONSTÂNCIA FUNDAMENTO FI AÇÕES</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IBOVESPA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0,60%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-2,99%</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-3,04%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-9,98%</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-9,01%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-1,07%</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4213324046"/>
                  </a:ext>
                </a:extLst>
              </a:tr>
              <a:tr h="284860">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Fundos Estressados</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Banchmark</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Participação</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Mensal do Fundo</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Mensal do Benchmark</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Anual do Fundo</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Retorno Anual do Benchmark </a:t>
                      </a:r>
                    </a:p>
                  </a:txBody>
                  <a:tcPr marL="5585" marR="5585" marT="5585"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Teste de Aderência</a:t>
                      </a:r>
                    </a:p>
                  </a:txBody>
                  <a:tcPr marL="5585" marR="5585" marT="5585" marB="0" anchor="ctr">
                    <a:lnL>
                      <a:noFill/>
                    </a:lnL>
                    <a:lnR>
                      <a:noFill/>
                    </a:lnR>
                    <a:lnT>
                      <a:noFill/>
                    </a:lnT>
                    <a:lnB>
                      <a:noFill/>
                    </a:lnB>
                    <a:solidFill>
                      <a:srgbClr val="366092"/>
                    </a:solidFill>
                  </a:tcPr>
                </a:tc>
                <a:extLst>
                  <a:ext uri="{0D108BD9-81ED-4DB2-BD59-A6C34878D82A}">
                    <a16:rowId xmlns:a16="http://schemas.microsoft.com/office/drawing/2014/main" val="4050912625"/>
                  </a:ext>
                </a:extLst>
              </a:tr>
              <a:tr h="234590">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GERAÇÃO DE ENERGIA FUNDO DE INVESTIMENTO EM PARTICIPAÇÕES MULTIESTRATÉGIA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IPCA+ 10,50%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0,53%</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1,26%</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19,77%</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2,32%</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17,06%</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417020769"/>
                  </a:ext>
                </a:extLst>
              </a:tr>
              <a:tr h="117295">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BBIF MASTER FIDC LP</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CDI</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0,14%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0,83%</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-2,08%</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4,40%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-6,20%</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684227949"/>
                  </a:ext>
                </a:extLst>
              </a:tr>
              <a:tr h="117295">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TOWER II IMA-B 5 FI RENDA FIXA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IMA-B 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0,03%</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0,34%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-8,14%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2,92%</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-10,75%</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119503699"/>
                  </a:ext>
                </a:extLst>
              </a:tr>
              <a:tr h="117295">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TOWER IMA-B 5 FI RENDA FIXA</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IMA-B 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0,01%</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-1,40%</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1,05%</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-75,24%</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2,92%</a:t>
                      </a:r>
                    </a:p>
                  </a:txBody>
                  <a:tcPr marL="5585" marR="5585" marT="5585"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-75,94%</a:t>
                      </a:r>
                    </a:p>
                  </a:txBody>
                  <a:tcPr marL="5585" marR="5585" marT="5585" marB="0" anchor="ctr">
                    <a:lnL>
                      <a:noFill/>
                    </a:lnL>
                    <a:lnR>
                      <a:noFill/>
                    </a:lnR>
                    <a:lnT>
                      <a:noFill/>
                    </a:lnT>
                    <a:lnB>
                      <a:noFill/>
                    </a:lnB>
                    <a:solidFill>
                      <a:srgbClr val="FFFFFF"/>
                    </a:solidFill>
                  </a:tcPr>
                </a:tc>
                <a:extLst>
                  <a:ext uri="{0D108BD9-81ED-4DB2-BD59-A6C34878D82A}">
                    <a16:rowId xmlns:a16="http://schemas.microsoft.com/office/drawing/2014/main" val="200455821"/>
                  </a:ext>
                </a:extLst>
              </a:tr>
            </a:tbl>
          </a:graphicData>
        </a:graphic>
      </p:graphicFrame>
    </p:spTree>
    <p:extLst>
      <p:ext uri="{BB962C8B-B14F-4D97-AF65-F5344CB8AC3E}">
        <p14:creationId xmlns:p14="http://schemas.microsoft.com/office/powerpoint/2010/main" val="148222165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46A4B731-6607-465C-8113-9D5BFE0219EF}"/>
              </a:ext>
            </a:extLst>
          </p:cNvPr>
          <p:cNvSpPr/>
          <p:nvPr/>
        </p:nvSpPr>
        <p:spPr>
          <a:xfrm>
            <a:off x="265042" y="26702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8.5</a:t>
            </a:r>
          </a:p>
        </p:txBody>
      </p:sp>
      <p:sp>
        <p:nvSpPr>
          <p:cNvPr id="3" name="CaixaDeTexto 2">
            <a:extLst>
              <a:ext uri="{FF2B5EF4-FFF2-40B4-BE49-F238E27FC236}">
                <a16:creationId xmlns:a16="http://schemas.microsoft.com/office/drawing/2014/main" id="{75F89650-A299-43C4-83B0-C593450B7DA7}"/>
              </a:ext>
            </a:extLst>
          </p:cNvPr>
          <p:cNvSpPr txBox="1"/>
          <p:nvPr/>
        </p:nvSpPr>
        <p:spPr>
          <a:xfrm>
            <a:off x="755373" y="267022"/>
            <a:ext cx="5141844" cy="369332"/>
          </a:xfrm>
          <a:prstGeom prst="rect">
            <a:avLst/>
          </a:prstGeom>
          <a:noFill/>
        </p:spPr>
        <p:txBody>
          <a:bodyPr wrap="square" rtlCol="0">
            <a:spAutoFit/>
          </a:bodyPr>
          <a:lstStyle/>
          <a:p>
            <a:r>
              <a:rPr lang="pt-BR" b="1" u="sng" dirty="0">
                <a:solidFill>
                  <a:schemeClr val="accent1">
                    <a:lumMod val="75000"/>
                  </a:schemeClr>
                </a:solidFill>
              </a:rPr>
              <a:t>RENTABILIDADE POR ÍNDICE DE REFERÊNCIA</a:t>
            </a:r>
          </a:p>
        </p:txBody>
      </p:sp>
      <p:sp>
        <p:nvSpPr>
          <p:cNvPr id="7" name="CaixaDeTexto 6">
            <a:extLst>
              <a:ext uri="{FF2B5EF4-FFF2-40B4-BE49-F238E27FC236}">
                <a16:creationId xmlns:a16="http://schemas.microsoft.com/office/drawing/2014/main" id="{D7B030C9-2744-4F36-915E-281614CA5FB7}"/>
              </a:ext>
            </a:extLst>
          </p:cNvPr>
          <p:cNvSpPr txBox="1"/>
          <p:nvPr/>
        </p:nvSpPr>
        <p:spPr>
          <a:xfrm>
            <a:off x="265041" y="960069"/>
            <a:ext cx="11178210" cy="923330"/>
          </a:xfrm>
          <a:prstGeom prst="rect">
            <a:avLst/>
          </a:prstGeom>
          <a:noFill/>
        </p:spPr>
        <p:txBody>
          <a:bodyPr wrap="square" rtlCol="0">
            <a:spAutoFit/>
          </a:bodyPr>
          <a:lstStyle/>
          <a:p>
            <a:pPr algn="just"/>
            <a:r>
              <a:rPr lang="pt-BR" dirty="0"/>
              <a:t>Para análise de como os índices estão contribuindo para rentabilidade da carteira, podemos observar as informações referentes a participação e retorno. A contribuição para a carteira pode ser observada em percentual na última coluna da tabela. Como exposto as principais contribuições para o retorno da carteira são IPCA+, CDI e IMA-B 5+.</a:t>
            </a:r>
          </a:p>
        </p:txBody>
      </p:sp>
      <p:pic>
        <p:nvPicPr>
          <p:cNvPr id="6" name="Imagem 5">
            <a:extLst>
              <a:ext uri="{FF2B5EF4-FFF2-40B4-BE49-F238E27FC236}">
                <a16:creationId xmlns:a16="http://schemas.microsoft.com/office/drawing/2014/main" id="{83918CF8-7BCF-CC7B-A3FF-A3CFE681AAB3}"/>
              </a:ext>
            </a:extLst>
          </p:cNvPr>
          <p:cNvPicPr>
            <a:picLocks noChangeAspect="1"/>
          </p:cNvPicPr>
          <p:nvPr/>
        </p:nvPicPr>
        <p:blipFill>
          <a:blip r:embed="rId3"/>
          <a:stretch>
            <a:fillRect/>
          </a:stretch>
        </p:blipFill>
        <p:spPr>
          <a:xfrm>
            <a:off x="265041" y="2814637"/>
            <a:ext cx="11178210" cy="2257425"/>
          </a:xfrm>
          <a:prstGeom prst="rect">
            <a:avLst/>
          </a:prstGeom>
        </p:spPr>
      </p:pic>
    </p:spTree>
    <p:extLst>
      <p:ext uri="{BB962C8B-B14F-4D97-AF65-F5344CB8AC3E}">
        <p14:creationId xmlns:p14="http://schemas.microsoft.com/office/powerpoint/2010/main" val="1229437684"/>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E2410343-F286-4795-AAE0-70F25CF890E5}"/>
              </a:ext>
            </a:extLst>
          </p:cNvPr>
          <p:cNvSpPr/>
          <p:nvPr/>
        </p:nvSpPr>
        <p:spPr>
          <a:xfrm>
            <a:off x="265042" y="34037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a:t>
            </a:r>
          </a:p>
        </p:txBody>
      </p:sp>
      <p:sp>
        <p:nvSpPr>
          <p:cNvPr id="6" name="CaixaDeTexto 5">
            <a:extLst>
              <a:ext uri="{FF2B5EF4-FFF2-40B4-BE49-F238E27FC236}">
                <a16:creationId xmlns:a16="http://schemas.microsoft.com/office/drawing/2014/main" id="{3744726C-E5DE-4C6C-AED6-DDAB1400C757}"/>
              </a:ext>
            </a:extLst>
          </p:cNvPr>
          <p:cNvSpPr txBox="1"/>
          <p:nvPr/>
        </p:nvSpPr>
        <p:spPr>
          <a:xfrm>
            <a:off x="861391" y="368612"/>
            <a:ext cx="4041913" cy="369332"/>
          </a:xfrm>
          <a:prstGeom prst="rect">
            <a:avLst/>
          </a:prstGeom>
          <a:noFill/>
        </p:spPr>
        <p:txBody>
          <a:bodyPr wrap="square" rtlCol="0">
            <a:spAutoFit/>
          </a:bodyPr>
          <a:lstStyle/>
          <a:p>
            <a:r>
              <a:rPr lang="pt-BR" b="1" u="sng" dirty="0">
                <a:solidFill>
                  <a:schemeClr val="accent1">
                    <a:lumMod val="75000"/>
                  </a:schemeClr>
                </a:solidFill>
              </a:rPr>
              <a:t>POLÍTICA DE INVESTIMENTOS</a:t>
            </a:r>
          </a:p>
        </p:txBody>
      </p:sp>
      <p:sp>
        <p:nvSpPr>
          <p:cNvPr id="9" name="CaixaDeTexto 8">
            <a:extLst>
              <a:ext uri="{FF2B5EF4-FFF2-40B4-BE49-F238E27FC236}">
                <a16:creationId xmlns:a16="http://schemas.microsoft.com/office/drawing/2014/main" id="{DD662305-ED36-42B9-AA5C-8A9B3D3F0C53}"/>
              </a:ext>
            </a:extLst>
          </p:cNvPr>
          <p:cNvSpPr txBox="1"/>
          <p:nvPr/>
        </p:nvSpPr>
        <p:spPr>
          <a:xfrm>
            <a:off x="510207" y="1020417"/>
            <a:ext cx="10336696" cy="1477328"/>
          </a:xfrm>
          <a:prstGeom prst="rect">
            <a:avLst/>
          </a:prstGeom>
          <a:noFill/>
        </p:spPr>
        <p:txBody>
          <a:bodyPr wrap="square" rtlCol="0">
            <a:spAutoFit/>
          </a:bodyPr>
          <a:lstStyle/>
          <a:p>
            <a:pPr algn="just"/>
            <a:r>
              <a:rPr lang="pt-BR" dirty="0"/>
              <a:t>Na </a:t>
            </a:r>
            <a:r>
              <a:rPr lang="pt-BR" b="1" dirty="0"/>
              <a:t>Tabela 3</a:t>
            </a:r>
            <a:r>
              <a:rPr lang="pt-BR" dirty="0"/>
              <a:t>, pode ser conferida a Política de Investimentos do Fundo Previdenciário Capitalizado para o ano de 2023. Na segunda coluna estão os limites máximos permitidos pela resolução CMN nº 4.963, para cada tipo de ativo da primeira coluna. O limite inferior, a estratégia alvo e o limite superior devem ser definidos pelos RPPS, respeitando os limites da resolução. Na coluna Limite Atual da Carteira, pode ser conferida a adequação da carteira do fundo capitalizado relativa aos limites máximos da Resolução CMN 4.963.</a:t>
            </a:r>
          </a:p>
        </p:txBody>
      </p:sp>
    </p:spTree>
    <p:extLst>
      <p:ext uri="{BB962C8B-B14F-4D97-AF65-F5344CB8AC3E}">
        <p14:creationId xmlns:p14="http://schemas.microsoft.com/office/powerpoint/2010/main" val="4158071085"/>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E2410343-F286-4795-AAE0-70F25CF890E5}"/>
              </a:ext>
            </a:extLst>
          </p:cNvPr>
          <p:cNvSpPr/>
          <p:nvPr/>
        </p:nvSpPr>
        <p:spPr>
          <a:xfrm>
            <a:off x="265042" y="5964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a:t>
            </a:r>
          </a:p>
        </p:txBody>
      </p:sp>
      <p:sp>
        <p:nvSpPr>
          <p:cNvPr id="6" name="CaixaDeTexto 5">
            <a:extLst>
              <a:ext uri="{FF2B5EF4-FFF2-40B4-BE49-F238E27FC236}">
                <a16:creationId xmlns:a16="http://schemas.microsoft.com/office/drawing/2014/main" id="{3744726C-E5DE-4C6C-AED6-DDAB1400C757}"/>
              </a:ext>
            </a:extLst>
          </p:cNvPr>
          <p:cNvSpPr txBox="1"/>
          <p:nvPr/>
        </p:nvSpPr>
        <p:spPr>
          <a:xfrm>
            <a:off x="840842" y="73760"/>
            <a:ext cx="4041913" cy="369332"/>
          </a:xfrm>
          <a:prstGeom prst="rect">
            <a:avLst/>
          </a:prstGeom>
          <a:noFill/>
        </p:spPr>
        <p:txBody>
          <a:bodyPr wrap="square" rtlCol="0">
            <a:spAutoFit/>
          </a:bodyPr>
          <a:lstStyle/>
          <a:p>
            <a:r>
              <a:rPr lang="pt-BR" b="1" u="sng" dirty="0">
                <a:solidFill>
                  <a:schemeClr val="accent1">
                    <a:lumMod val="75000"/>
                  </a:schemeClr>
                </a:solidFill>
              </a:rPr>
              <a:t>POLÍTICA DE INVESTIMENTOS</a:t>
            </a:r>
          </a:p>
        </p:txBody>
      </p:sp>
      <p:sp>
        <p:nvSpPr>
          <p:cNvPr id="11" name="CaixaDeTexto 10">
            <a:extLst>
              <a:ext uri="{FF2B5EF4-FFF2-40B4-BE49-F238E27FC236}">
                <a16:creationId xmlns:a16="http://schemas.microsoft.com/office/drawing/2014/main" id="{EA4DF5E5-6B69-4851-B99E-BA79FE689642}"/>
              </a:ext>
            </a:extLst>
          </p:cNvPr>
          <p:cNvSpPr txBox="1"/>
          <p:nvPr/>
        </p:nvSpPr>
        <p:spPr>
          <a:xfrm>
            <a:off x="10291970" y="303319"/>
            <a:ext cx="1900030" cy="307777"/>
          </a:xfrm>
          <a:prstGeom prst="rect">
            <a:avLst/>
          </a:prstGeom>
          <a:noFill/>
        </p:spPr>
        <p:txBody>
          <a:bodyPr wrap="square" rtlCol="0">
            <a:spAutoFit/>
          </a:bodyPr>
          <a:lstStyle/>
          <a:p>
            <a:pPr algn="ctr"/>
            <a:r>
              <a:rPr lang="pt-BR" sz="1400" b="1" dirty="0"/>
              <a:t>Tabela 3</a:t>
            </a:r>
          </a:p>
        </p:txBody>
      </p:sp>
      <p:graphicFrame>
        <p:nvGraphicFramePr>
          <p:cNvPr id="3" name="Tabela 2">
            <a:extLst>
              <a:ext uri="{FF2B5EF4-FFF2-40B4-BE49-F238E27FC236}">
                <a16:creationId xmlns:a16="http://schemas.microsoft.com/office/drawing/2014/main" id="{F30A022A-57D8-4773-2E63-BB498CC49ED6}"/>
              </a:ext>
            </a:extLst>
          </p:cNvPr>
          <p:cNvGraphicFramePr>
            <a:graphicFrameLocks noGrp="1"/>
          </p:cNvGraphicFramePr>
          <p:nvPr>
            <p:extLst>
              <p:ext uri="{D42A27DB-BD31-4B8C-83A1-F6EECF244321}">
                <p14:modId xmlns:p14="http://schemas.microsoft.com/office/powerpoint/2010/main" val="468938444"/>
              </p:ext>
            </p:extLst>
          </p:nvPr>
        </p:nvGraphicFramePr>
        <p:xfrm>
          <a:off x="265042" y="896821"/>
          <a:ext cx="11364983" cy="3917904"/>
        </p:xfrm>
        <a:graphic>
          <a:graphicData uri="http://schemas.openxmlformats.org/drawingml/2006/table">
            <a:tbl>
              <a:tblPr/>
              <a:tblGrid>
                <a:gridCol w="2210999">
                  <a:extLst>
                    <a:ext uri="{9D8B030D-6E8A-4147-A177-3AD203B41FA5}">
                      <a16:colId xmlns:a16="http://schemas.microsoft.com/office/drawing/2014/main" val="2393112504"/>
                    </a:ext>
                  </a:extLst>
                </a:gridCol>
                <a:gridCol w="1204471">
                  <a:extLst>
                    <a:ext uri="{9D8B030D-6E8A-4147-A177-3AD203B41FA5}">
                      <a16:colId xmlns:a16="http://schemas.microsoft.com/office/drawing/2014/main" val="2352078300"/>
                    </a:ext>
                  </a:extLst>
                </a:gridCol>
                <a:gridCol w="1157787">
                  <a:extLst>
                    <a:ext uri="{9D8B030D-6E8A-4147-A177-3AD203B41FA5}">
                      <a16:colId xmlns:a16="http://schemas.microsoft.com/office/drawing/2014/main" val="651116685"/>
                    </a:ext>
                  </a:extLst>
                </a:gridCol>
                <a:gridCol w="1419222">
                  <a:extLst>
                    <a:ext uri="{9D8B030D-6E8A-4147-A177-3AD203B41FA5}">
                      <a16:colId xmlns:a16="http://schemas.microsoft.com/office/drawing/2014/main" val="1156013880"/>
                    </a:ext>
                  </a:extLst>
                </a:gridCol>
                <a:gridCol w="1159654">
                  <a:extLst>
                    <a:ext uri="{9D8B030D-6E8A-4147-A177-3AD203B41FA5}">
                      <a16:colId xmlns:a16="http://schemas.microsoft.com/office/drawing/2014/main" val="1981571263"/>
                    </a:ext>
                  </a:extLst>
                </a:gridCol>
                <a:gridCol w="1142848">
                  <a:extLst>
                    <a:ext uri="{9D8B030D-6E8A-4147-A177-3AD203B41FA5}">
                      <a16:colId xmlns:a16="http://schemas.microsoft.com/office/drawing/2014/main" val="863128472"/>
                    </a:ext>
                  </a:extLst>
                </a:gridCol>
                <a:gridCol w="1523796">
                  <a:extLst>
                    <a:ext uri="{9D8B030D-6E8A-4147-A177-3AD203B41FA5}">
                      <a16:colId xmlns:a16="http://schemas.microsoft.com/office/drawing/2014/main" val="1268138377"/>
                    </a:ext>
                  </a:extLst>
                </a:gridCol>
                <a:gridCol w="1546206">
                  <a:extLst>
                    <a:ext uri="{9D8B030D-6E8A-4147-A177-3AD203B41FA5}">
                      <a16:colId xmlns:a16="http://schemas.microsoft.com/office/drawing/2014/main" val="3107817607"/>
                    </a:ext>
                  </a:extLst>
                </a:gridCol>
              </a:tblGrid>
              <a:tr h="108818">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Tipo de Ativo</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da Resolução CMN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Inferior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Estratégia Alvo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Superior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Atual da Carteira</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Atual x Estratégia Alvo</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Margem - Estratégia Alvo</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1357095336"/>
                  </a:ext>
                </a:extLst>
              </a:tr>
              <a:tr h="204163">
                <a:tc>
                  <a:txBody>
                    <a:bodyPr/>
                    <a:lstStyle/>
                    <a:p>
                      <a:pPr algn="l" fontAlgn="ctr"/>
                      <a:r>
                        <a:rPr lang="pt-BR" sz="1100" b="0" i="0" u="none" strike="noStrike">
                          <a:solidFill>
                            <a:srgbClr val="000000"/>
                          </a:solidFill>
                          <a:effectLst/>
                          <a:latin typeface="Calibri" panose="020F0502020204030204" pitchFamily="34" charset="0"/>
                        </a:rPr>
                        <a:t>Títulos Públicos de Emissão do Tesouro Nacional - SELIC - Art. 7º, I,"a"</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28,92%</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6,08%</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R$ 49.148.834,86</a:t>
                      </a:r>
                    </a:p>
                  </a:txBody>
                  <a:tcPr marL="5182" marR="5182" marT="5182" marB="0" anchor="ctr">
                    <a:lnL>
                      <a:noFill/>
                    </a:lnL>
                    <a:lnR>
                      <a:noFill/>
                    </a:lnR>
                    <a:lnT>
                      <a:noFill/>
                    </a:lnT>
                    <a:lnB>
                      <a:noFill/>
                    </a:lnB>
                    <a:noFill/>
                  </a:tcPr>
                </a:tc>
                <a:extLst>
                  <a:ext uri="{0D108BD9-81ED-4DB2-BD59-A6C34878D82A}">
                    <a16:rowId xmlns:a16="http://schemas.microsoft.com/office/drawing/2014/main" val="1152095679"/>
                  </a:ext>
                </a:extLst>
              </a:tr>
              <a:tr h="108818">
                <a:tc>
                  <a:txBody>
                    <a:bodyPr/>
                    <a:lstStyle/>
                    <a:p>
                      <a:pPr algn="l" fontAlgn="ctr"/>
                      <a:r>
                        <a:rPr lang="pt-BR" sz="1100" b="0" i="0" u="none" strike="noStrike">
                          <a:solidFill>
                            <a:srgbClr val="000000"/>
                          </a:solidFill>
                          <a:effectLst/>
                          <a:latin typeface="Calibri" panose="020F0502020204030204" pitchFamily="34" charset="0"/>
                        </a:rPr>
                        <a:t>Fundos Renda fixa 100% TP Art. 7º, I,"b"</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20,00%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20,00%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80,00%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41,88%</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-21,88%</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-R$ 176.964.801,65</a:t>
                      </a:r>
                    </a:p>
                  </a:txBody>
                  <a:tcPr marL="5182" marR="5182" marT="5182" marB="0" anchor="ctr">
                    <a:lnL>
                      <a:noFill/>
                    </a:lnL>
                    <a:lnR>
                      <a:noFill/>
                    </a:lnR>
                    <a:lnT>
                      <a:noFill/>
                    </a:lnT>
                    <a:lnB>
                      <a:noFill/>
                    </a:lnB>
                    <a:noFill/>
                  </a:tcPr>
                </a:tc>
                <a:extLst>
                  <a:ext uri="{0D108BD9-81ED-4DB2-BD59-A6C34878D82A}">
                    <a16:rowId xmlns:a16="http://schemas.microsoft.com/office/drawing/2014/main" val="2442914314"/>
                  </a:ext>
                </a:extLst>
              </a:tr>
              <a:tr h="108818">
                <a:tc>
                  <a:txBody>
                    <a:bodyPr/>
                    <a:lstStyle/>
                    <a:p>
                      <a:pPr algn="l" fontAlgn="ctr"/>
                      <a:r>
                        <a:rPr lang="pt-BR" sz="1100" b="0" i="0" u="none" strike="noStrike">
                          <a:solidFill>
                            <a:srgbClr val="000000"/>
                          </a:solidFill>
                          <a:effectLst/>
                          <a:latin typeface="Calibri" panose="020F0502020204030204" pitchFamily="34" charset="0"/>
                        </a:rPr>
                        <a:t>ETF 100% TP Art. 7º, I,"c"</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5182" marR="5182" marT="5182" marB="0" anchor="ctr">
                    <a:lnL>
                      <a:noFill/>
                    </a:lnL>
                    <a:lnR>
                      <a:noFill/>
                    </a:lnR>
                    <a:lnT>
                      <a:noFill/>
                    </a:lnT>
                    <a:lnB>
                      <a:noFill/>
                    </a:lnB>
                    <a:noFill/>
                  </a:tcPr>
                </a:tc>
                <a:extLst>
                  <a:ext uri="{0D108BD9-81ED-4DB2-BD59-A6C34878D82A}">
                    <a16:rowId xmlns:a16="http://schemas.microsoft.com/office/drawing/2014/main" val="1271367007"/>
                  </a:ext>
                </a:extLst>
              </a:tr>
              <a:tr h="108818">
                <a:tc>
                  <a:txBody>
                    <a:bodyPr/>
                    <a:lstStyle/>
                    <a:p>
                      <a:pPr algn="l" fontAlgn="ctr"/>
                      <a:r>
                        <a:rPr lang="pt-BR" sz="1100" b="0" i="0" u="none" strike="noStrike">
                          <a:solidFill>
                            <a:srgbClr val="000000"/>
                          </a:solidFill>
                          <a:effectLst/>
                          <a:latin typeface="Calibri" panose="020F0502020204030204" pitchFamily="34" charset="0"/>
                        </a:rPr>
                        <a:t>Operações compromissadas com lastros em TPF Art. 7º, II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5182" marR="5182" marT="5182" marB="0" anchor="ctr">
                    <a:lnL>
                      <a:noFill/>
                    </a:lnL>
                    <a:lnR>
                      <a:noFill/>
                    </a:lnR>
                    <a:lnT>
                      <a:noFill/>
                    </a:lnT>
                    <a:lnB>
                      <a:noFill/>
                    </a:lnB>
                    <a:noFill/>
                  </a:tcPr>
                </a:tc>
                <a:extLst>
                  <a:ext uri="{0D108BD9-81ED-4DB2-BD59-A6C34878D82A}">
                    <a16:rowId xmlns:a16="http://schemas.microsoft.com/office/drawing/2014/main" val="1502724982"/>
                  </a:ext>
                </a:extLst>
              </a:tr>
              <a:tr h="108818">
                <a:tc>
                  <a:txBody>
                    <a:bodyPr/>
                    <a:lstStyle/>
                    <a:p>
                      <a:pPr algn="l" fontAlgn="ctr"/>
                      <a:r>
                        <a:rPr lang="pt-BR" sz="1100" b="0" i="0" u="none" strike="noStrike">
                          <a:solidFill>
                            <a:srgbClr val="000000"/>
                          </a:solidFill>
                          <a:effectLst/>
                          <a:latin typeface="Calibri" panose="020F0502020204030204" pitchFamily="34" charset="0"/>
                        </a:rPr>
                        <a:t>Fundos Renda Fixa em geral Art. 7º, III,"a"</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60,00%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10,14%</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15,55%</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-5,41%</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-R$ 43.719.944,16</a:t>
                      </a:r>
                    </a:p>
                  </a:txBody>
                  <a:tcPr marL="5182" marR="5182" marT="5182" marB="0" anchor="ctr">
                    <a:lnL>
                      <a:noFill/>
                    </a:lnL>
                    <a:lnR>
                      <a:noFill/>
                    </a:lnR>
                    <a:lnT>
                      <a:noFill/>
                    </a:lnT>
                    <a:lnB>
                      <a:noFill/>
                    </a:lnB>
                    <a:noFill/>
                  </a:tcPr>
                </a:tc>
                <a:extLst>
                  <a:ext uri="{0D108BD9-81ED-4DB2-BD59-A6C34878D82A}">
                    <a16:rowId xmlns:a16="http://schemas.microsoft.com/office/drawing/2014/main" val="3394251229"/>
                  </a:ext>
                </a:extLst>
              </a:tr>
              <a:tr h="108818">
                <a:tc>
                  <a:txBody>
                    <a:bodyPr/>
                    <a:lstStyle/>
                    <a:p>
                      <a:pPr algn="l" fontAlgn="ctr"/>
                      <a:r>
                        <a:rPr lang="pt-BR" sz="1100" b="0" i="0" u="none" strike="noStrike">
                          <a:solidFill>
                            <a:srgbClr val="000000"/>
                          </a:solidFill>
                          <a:effectLst/>
                          <a:latin typeface="Calibri" panose="020F0502020204030204" pitchFamily="34" charset="0"/>
                        </a:rPr>
                        <a:t>Fundo de Índice (ETF) - Renda Fixa Art. 7º, III,"b"</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60,00%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5182" marR="5182" marT="5182" marB="0" anchor="ctr">
                    <a:lnL>
                      <a:noFill/>
                    </a:lnL>
                    <a:lnR>
                      <a:noFill/>
                    </a:lnR>
                    <a:lnT>
                      <a:noFill/>
                    </a:lnT>
                    <a:lnB>
                      <a:noFill/>
                    </a:lnB>
                    <a:noFill/>
                  </a:tcPr>
                </a:tc>
                <a:extLst>
                  <a:ext uri="{0D108BD9-81ED-4DB2-BD59-A6C34878D82A}">
                    <a16:rowId xmlns:a16="http://schemas.microsoft.com/office/drawing/2014/main" val="3825661440"/>
                  </a:ext>
                </a:extLst>
              </a:tr>
              <a:tr h="326453">
                <a:tc>
                  <a:txBody>
                    <a:bodyPr/>
                    <a:lstStyle/>
                    <a:p>
                      <a:pPr algn="l" fontAlgn="ctr"/>
                      <a:r>
                        <a:rPr lang="pt-BR" sz="1100" b="0" i="0" u="none" strike="noStrike">
                          <a:solidFill>
                            <a:srgbClr val="000000"/>
                          </a:solidFill>
                          <a:effectLst/>
                          <a:latin typeface="Calibri" panose="020F0502020204030204" pitchFamily="34" charset="0"/>
                        </a:rPr>
                        <a:t>Ativos financeiros de renda fixa de emissão com obrigação ou coobrigação de instituições financeiras (Lista BACEN) Art. 7º, IV</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20,00%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8,00%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18,00%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5,02%</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2,98%</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R$ 24.079.540,41</a:t>
                      </a:r>
                    </a:p>
                  </a:txBody>
                  <a:tcPr marL="5182" marR="5182" marT="5182" marB="0" anchor="ctr">
                    <a:lnL>
                      <a:noFill/>
                    </a:lnL>
                    <a:lnR>
                      <a:noFill/>
                    </a:lnR>
                    <a:lnT>
                      <a:noFill/>
                    </a:lnT>
                    <a:lnB>
                      <a:noFill/>
                    </a:lnB>
                    <a:noFill/>
                  </a:tcPr>
                </a:tc>
                <a:extLst>
                  <a:ext uri="{0D108BD9-81ED-4DB2-BD59-A6C34878D82A}">
                    <a16:rowId xmlns:a16="http://schemas.microsoft.com/office/drawing/2014/main" val="969838174"/>
                  </a:ext>
                </a:extLst>
              </a:tr>
              <a:tr h="108818">
                <a:tc>
                  <a:txBody>
                    <a:bodyPr/>
                    <a:lstStyle/>
                    <a:p>
                      <a:pPr algn="l" fontAlgn="ctr"/>
                      <a:r>
                        <a:rPr lang="en-US" sz="1100" b="0" i="0" u="none" strike="noStrike">
                          <a:solidFill>
                            <a:srgbClr val="000000"/>
                          </a:solidFill>
                          <a:effectLst/>
                          <a:latin typeface="Calibri" panose="020F0502020204030204" pitchFamily="34" charset="0"/>
                        </a:rPr>
                        <a:t>FIDC Sênior Art. 7º, V,"a"</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0,16%</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0,14%</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0,02%</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R$ 192.348,92</a:t>
                      </a:r>
                    </a:p>
                  </a:txBody>
                  <a:tcPr marL="5182" marR="5182" marT="5182" marB="0" anchor="ctr">
                    <a:lnL>
                      <a:noFill/>
                    </a:lnL>
                    <a:lnR>
                      <a:noFill/>
                    </a:lnR>
                    <a:lnT>
                      <a:noFill/>
                    </a:lnT>
                    <a:lnB>
                      <a:noFill/>
                    </a:lnB>
                    <a:noFill/>
                  </a:tcPr>
                </a:tc>
                <a:extLst>
                  <a:ext uri="{0D108BD9-81ED-4DB2-BD59-A6C34878D82A}">
                    <a16:rowId xmlns:a16="http://schemas.microsoft.com/office/drawing/2014/main" val="3453062134"/>
                  </a:ext>
                </a:extLst>
              </a:tr>
              <a:tr h="108818">
                <a:tc>
                  <a:txBody>
                    <a:bodyPr/>
                    <a:lstStyle/>
                    <a:p>
                      <a:pPr algn="l" fontAlgn="ctr"/>
                      <a:r>
                        <a:rPr lang="pt-BR" sz="1100" b="0" i="0" u="none" strike="noStrike">
                          <a:solidFill>
                            <a:srgbClr val="000000"/>
                          </a:solidFill>
                          <a:effectLst/>
                          <a:latin typeface="Calibri" panose="020F0502020204030204" pitchFamily="34" charset="0"/>
                        </a:rPr>
                        <a:t>Renda Fixa - Crédito Privado Art. 7º, V,"b"</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1,75%</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2,25%</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R$ 18.164.477,02</a:t>
                      </a:r>
                    </a:p>
                  </a:txBody>
                  <a:tcPr marL="5182" marR="5182" marT="5182" marB="0" anchor="ctr">
                    <a:lnL>
                      <a:noFill/>
                    </a:lnL>
                    <a:lnR>
                      <a:noFill/>
                    </a:lnR>
                    <a:lnT>
                      <a:noFill/>
                    </a:lnT>
                    <a:lnB>
                      <a:noFill/>
                    </a:lnB>
                    <a:noFill/>
                  </a:tcPr>
                </a:tc>
                <a:extLst>
                  <a:ext uri="{0D108BD9-81ED-4DB2-BD59-A6C34878D82A}">
                    <a16:rowId xmlns:a16="http://schemas.microsoft.com/office/drawing/2014/main" val="2920865510"/>
                  </a:ext>
                </a:extLst>
              </a:tr>
              <a:tr h="108818">
                <a:tc>
                  <a:txBody>
                    <a:bodyPr/>
                    <a:lstStyle/>
                    <a:p>
                      <a:pPr algn="l" fontAlgn="ctr"/>
                      <a:r>
                        <a:rPr lang="pt-BR" sz="1100" b="0" i="0" u="none" strike="noStrike">
                          <a:solidFill>
                            <a:srgbClr val="000000"/>
                          </a:solidFill>
                          <a:effectLst/>
                          <a:latin typeface="Calibri" panose="020F0502020204030204" pitchFamily="34" charset="0"/>
                        </a:rPr>
                        <a:t>Fundos de debentures de infraestrutura Art. 7º, V,"c"</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5182" marR="5182" marT="5182" marB="0" anchor="ctr">
                    <a:lnL>
                      <a:noFill/>
                    </a:lnL>
                    <a:lnR>
                      <a:noFill/>
                    </a:lnR>
                    <a:lnT>
                      <a:noFill/>
                    </a:lnT>
                    <a:lnB>
                      <a:noFill/>
                    </a:lnB>
                    <a:noFill/>
                  </a:tcPr>
                </a:tc>
                <a:extLst>
                  <a:ext uri="{0D108BD9-81ED-4DB2-BD59-A6C34878D82A}">
                    <a16:rowId xmlns:a16="http://schemas.microsoft.com/office/drawing/2014/main" val="331573539"/>
                  </a:ext>
                </a:extLst>
              </a:tr>
              <a:tr h="108818">
                <a:tc>
                  <a:txBody>
                    <a:bodyPr/>
                    <a:lstStyle/>
                    <a:p>
                      <a:pPr algn="l" fontAlgn="ctr"/>
                      <a:r>
                        <a:rPr lang="pt-BR" sz="1100" b="0" i="0" u="none" strike="noStrike">
                          <a:solidFill>
                            <a:srgbClr val="FFFFFF"/>
                          </a:solidFill>
                          <a:effectLst/>
                          <a:highlight>
                            <a:srgbClr val="366092"/>
                          </a:highlight>
                          <a:latin typeface="Calibri" panose="020F0502020204030204" pitchFamily="34" charset="0"/>
                        </a:rPr>
                        <a:t>Sub Total</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77,30%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93,26%</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-15,96%</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dirty="0">
                          <a:solidFill>
                            <a:srgbClr val="FFFFFF"/>
                          </a:solidFill>
                          <a:effectLst/>
                          <a:highlight>
                            <a:srgbClr val="366092"/>
                          </a:highlight>
                          <a:latin typeface="Calibri" panose="020F0502020204030204" pitchFamily="34" charset="0"/>
                        </a:rPr>
                        <a:t>-R$ 129.099.544,59</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3063765151"/>
                  </a:ext>
                </a:extLst>
              </a:tr>
            </a:tbl>
          </a:graphicData>
        </a:graphic>
      </p:graphicFrame>
    </p:spTree>
    <p:extLst>
      <p:ext uri="{BB962C8B-B14F-4D97-AF65-F5344CB8AC3E}">
        <p14:creationId xmlns:p14="http://schemas.microsoft.com/office/powerpoint/2010/main" val="1035243580"/>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E2410343-F286-4795-AAE0-70F25CF890E5}"/>
              </a:ext>
            </a:extLst>
          </p:cNvPr>
          <p:cNvSpPr/>
          <p:nvPr/>
        </p:nvSpPr>
        <p:spPr>
          <a:xfrm>
            <a:off x="265042" y="24430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9</a:t>
            </a:r>
          </a:p>
        </p:txBody>
      </p:sp>
      <p:sp>
        <p:nvSpPr>
          <p:cNvPr id="6" name="CaixaDeTexto 5">
            <a:extLst>
              <a:ext uri="{FF2B5EF4-FFF2-40B4-BE49-F238E27FC236}">
                <a16:creationId xmlns:a16="http://schemas.microsoft.com/office/drawing/2014/main" id="{3744726C-E5DE-4C6C-AED6-DDAB1400C757}"/>
              </a:ext>
            </a:extLst>
          </p:cNvPr>
          <p:cNvSpPr txBox="1"/>
          <p:nvPr/>
        </p:nvSpPr>
        <p:spPr>
          <a:xfrm>
            <a:off x="755373" y="258425"/>
            <a:ext cx="4041913" cy="369332"/>
          </a:xfrm>
          <a:prstGeom prst="rect">
            <a:avLst/>
          </a:prstGeom>
          <a:noFill/>
        </p:spPr>
        <p:txBody>
          <a:bodyPr wrap="square" rtlCol="0">
            <a:spAutoFit/>
          </a:bodyPr>
          <a:lstStyle/>
          <a:p>
            <a:r>
              <a:rPr lang="pt-BR" b="1" u="sng" dirty="0">
                <a:solidFill>
                  <a:schemeClr val="accent1">
                    <a:lumMod val="75000"/>
                  </a:schemeClr>
                </a:solidFill>
              </a:rPr>
              <a:t>POLÍTICA DE INVESTIMENTOS</a:t>
            </a:r>
          </a:p>
        </p:txBody>
      </p:sp>
      <p:sp>
        <p:nvSpPr>
          <p:cNvPr id="11" name="CaixaDeTexto 10">
            <a:extLst>
              <a:ext uri="{FF2B5EF4-FFF2-40B4-BE49-F238E27FC236}">
                <a16:creationId xmlns:a16="http://schemas.microsoft.com/office/drawing/2014/main" id="{EA4DF5E5-6B69-4851-B99E-BA79FE689642}"/>
              </a:ext>
            </a:extLst>
          </p:cNvPr>
          <p:cNvSpPr txBox="1"/>
          <p:nvPr/>
        </p:nvSpPr>
        <p:spPr>
          <a:xfrm>
            <a:off x="10291970" y="303319"/>
            <a:ext cx="1900030" cy="307777"/>
          </a:xfrm>
          <a:prstGeom prst="rect">
            <a:avLst/>
          </a:prstGeom>
          <a:noFill/>
        </p:spPr>
        <p:txBody>
          <a:bodyPr wrap="square" rtlCol="0">
            <a:spAutoFit/>
          </a:bodyPr>
          <a:lstStyle/>
          <a:p>
            <a:pPr algn="ctr"/>
            <a:r>
              <a:rPr lang="pt-BR" sz="1400" b="1" dirty="0"/>
              <a:t>Tabela 3</a:t>
            </a:r>
          </a:p>
        </p:txBody>
      </p:sp>
      <p:graphicFrame>
        <p:nvGraphicFramePr>
          <p:cNvPr id="2" name="Tabela 1">
            <a:extLst>
              <a:ext uri="{FF2B5EF4-FFF2-40B4-BE49-F238E27FC236}">
                <a16:creationId xmlns:a16="http://schemas.microsoft.com/office/drawing/2014/main" id="{669D5262-681F-A677-FA6B-86687CDB5116}"/>
              </a:ext>
            </a:extLst>
          </p:cNvPr>
          <p:cNvGraphicFramePr>
            <a:graphicFrameLocks noGrp="1"/>
          </p:cNvGraphicFramePr>
          <p:nvPr>
            <p:extLst>
              <p:ext uri="{D42A27DB-BD31-4B8C-83A1-F6EECF244321}">
                <p14:modId xmlns:p14="http://schemas.microsoft.com/office/powerpoint/2010/main" val="3170691539"/>
              </p:ext>
            </p:extLst>
          </p:nvPr>
        </p:nvGraphicFramePr>
        <p:xfrm>
          <a:off x="265042" y="954966"/>
          <a:ext cx="11488809" cy="4150425"/>
        </p:xfrm>
        <a:graphic>
          <a:graphicData uri="http://schemas.openxmlformats.org/drawingml/2006/table">
            <a:tbl>
              <a:tblPr/>
              <a:tblGrid>
                <a:gridCol w="2235089">
                  <a:extLst>
                    <a:ext uri="{9D8B030D-6E8A-4147-A177-3AD203B41FA5}">
                      <a16:colId xmlns:a16="http://schemas.microsoft.com/office/drawing/2014/main" val="4268014619"/>
                    </a:ext>
                  </a:extLst>
                </a:gridCol>
                <a:gridCol w="1217595">
                  <a:extLst>
                    <a:ext uri="{9D8B030D-6E8A-4147-A177-3AD203B41FA5}">
                      <a16:colId xmlns:a16="http://schemas.microsoft.com/office/drawing/2014/main" val="796570911"/>
                    </a:ext>
                  </a:extLst>
                </a:gridCol>
                <a:gridCol w="1170400">
                  <a:extLst>
                    <a:ext uri="{9D8B030D-6E8A-4147-A177-3AD203B41FA5}">
                      <a16:colId xmlns:a16="http://schemas.microsoft.com/office/drawing/2014/main" val="1956603380"/>
                    </a:ext>
                  </a:extLst>
                </a:gridCol>
                <a:gridCol w="1434685">
                  <a:extLst>
                    <a:ext uri="{9D8B030D-6E8A-4147-A177-3AD203B41FA5}">
                      <a16:colId xmlns:a16="http://schemas.microsoft.com/office/drawing/2014/main" val="3866968247"/>
                    </a:ext>
                  </a:extLst>
                </a:gridCol>
                <a:gridCol w="1172289">
                  <a:extLst>
                    <a:ext uri="{9D8B030D-6E8A-4147-A177-3AD203B41FA5}">
                      <a16:colId xmlns:a16="http://schemas.microsoft.com/office/drawing/2014/main" val="210318812"/>
                    </a:ext>
                  </a:extLst>
                </a:gridCol>
                <a:gridCol w="1155300">
                  <a:extLst>
                    <a:ext uri="{9D8B030D-6E8A-4147-A177-3AD203B41FA5}">
                      <a16:colId xmlns:a16="http://schemas.microsoft.com/office/drawing/2014/main" val="3685813637"/>
                    </a:ext>
                  </a:extLst>
                </a:gridCol>
                <a:gridCol w="1540399">
                  <a:extLst>
                    <a:ext uri="{9D8B030D-6E8A-4147-A177-3AD203B41FA5}">
                      <a16:colId xmlns:a16="http://schemas.microsoft.com/office/drawing/2014/main" val="3789889104"/>
                    </a:ext>
                  </a:extLst>
                </a:gridCol>
                <a:gridCol w="1563052">
                  <a:extLst>
                    <a:ext uri="{9D8B030D-6E8A-4147-A177-3AD203B41FA5}">
                      <a16:colId xmlns:a16="http://schemas.microsoft.com/office/drawing/2014/main" val="269977055"/>
                    </a:ext>
                  </a:extLst>
                </a:gridCol>
              </a:tblGrid>
              <a:tr h="374205">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Tipo de Ativo</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da Resolução CMN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Inferior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Estratégia Alvo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Superior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Atual da Carteira</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Limite Atual x Estratégia Alvo</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Margem - Estratégia Alvo</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2549375665"/>
                  </a:ext>
                </a:extLst>
              </a:tr>
              <a:tr h="189950">
                <a:tc>
                  <a:txBody>
                    <a:bodyPr/>
                    <a:lstStyle/>
                    <a:p>
                      <a:pPr algn="l" fontAlgn="ctr"/>
                      <a:r>
                        <a:rPr lang="pt-BR" sz="1100" b="0" i="0" u="none" strike="noStrike">
                          <a:solidFill>
                            <a:srgbClr val="000000"/>
                          </a:solidFill>
                          <a:effectLst/>
                          <a:latin typeface="Calibri" panose="020F0502020204030204" pitchFamily="34" charset="0"/>
                        </a:rPr>
                        <a:t>Fundo de Ações CVM Art. 8º, 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5,06%</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9,94%</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R$ 80.396.154,12</a:t>
                      </a:r>
                    </a:p>
                  </a:txBody>
                  <a:tcPr marL="5182" marR="5182" marT="5182" marB="0" anchor="ctr">
                    <a:lnL>
                      <a:noFill/>
                    </a:lnL>
                    <a:lnR>
                      <a:noFill/>
                    </a:lnR>
                    <a:lnT>
                      <a:noFill/>
                    </a:lnT>
                    <a:lnB>
                      <a:noFill/>
                    </a:lnB>
                    <a:noFill/>
                  </a:tcPr>
                </a:tc>
                <a:extLst>
                  <a:ext uri="{0D108BD9-81ED-4DB2-BD59-A6C34878D82A}">
                    <a16:rowId xmlns:a16="http://schemas.microsoft.com/office/drawing/2014/main" val="1246517977"/>
                  </a:ext>
                </a:extLst>
              </a:tr>
              <a:tr h="189950">
                <a:tc>
                  <a:txBody>
                    <a:bodyPr/>
                    <a:lstStyle/>
                    <a:p>
                      <a:pPr algn="l" fontAlgn="ctr"/>
                      <a:r>
                        <a:rPr lang="pt-BR" sz="1100" b="0" i="0" u="none" strike="noStrike">
                          <a:solidFill>
                            <a:srgbClr val="000000"/>
                          </a:solidFill>
                          <a:effectLst/>
                          <a:latin typeface="Calibri" panose="020F0502020204030204" pitchFamily="34" charset="0"/>
                        </a:rPr>
                        <a:t>ETF RV CVM Art. 8º, II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5182" marR="5182" marT="5182" marB="0" anchor="ctr">
                    <a:lnL>
                      <a:noFill/>
                    </a:lnL>
                    <a:lnR>
                      <a:noFill/>
                    </a:lnR>
                    <a:lnT>
                      <a:noFill/>
                    </a:lnT>
                    <a:lnB>
                      <a:noFill/>
                    </a:lnB>
                    <a:noFill/>
                  </a:tcPr>
                </a:tc>
                <a:extLst>
                  <a:ext uri="{0D108BD9-81ED-4DB2-BD59-A6C34878D82A}">
                    <a16:rowId xmlns:a16="http://schemas.microsoft.com/office/drawing/2014/main" val="3647067547"/>
                  </a:ext>
                </a:extLst>
              </a:tr>
              <a:tr h="189950">
                <a:tc>
                  <a:txBody>
                    <a:bodyPr/>
                    <a:lstStyle/>
                    <a:p>
                      <a:pPr algn="l" fontAlgn="ctr"/>
                      <a:r>
                        <a:rPr lang="pt-BR" sz="1100" b="0" i="0" u="none" strike="noStrike">
                          <a:solidFill>
                            <a:srgbClr val="FFFFFF"/>
                          </a:solidFill>
                          <a:effectLst/>
                          <a:highlight>
                            <a:srgbClr val="366092"/>
                          </a:highlight>
                          <a:latin typeface="Calibri" panose="020F0502020204030204" pitchFamily="34" charset="0"/>
                        </a:rPr>
                        <a:t>Sub Total</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15,00%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5,06%</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9,94%</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R$ 80.396.154,12</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1051883931"/>
                  </a:ext>
                </a:extLst>
              </a:tr>
              <a:tr h="189950">
                <a:tc>
                  <a:txBody>
                    <a:bodyPr/>
                    <a:lstStyle/>
                    <a:p>
                      <a:pPr algn="l" fontAlgn="ctr"/>
                      <a:r>
                        <a:rPr lang="pt-BR" sz="1100" b="0" i="0" u="none" strike="noStrike">
                          <a:solidFill>
                            <a:srgbClr val="000000"/>
                          </a:solidFill>
                          <a:effectLst/>
                          <a:latin typeface="Calibri" panose="020F0502020204030204" pitchFamily="34" charset="0"/>
                        </a:rPr>
                        <a:t>Fundos Multimercados Art. 10, 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1,59%</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3,41%</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R$ 27.582.533,87</a:t>
                      </a:r>
                    </a:p>
                  </a:txBody>
                  <a:tcPr marL="5182" marR="5182" marT="5182" marB="0" anchor="ctr">
                    <a:lnL>
                      <a:noFill/>
                    </a:lnL>
                    <a:lnR>
                      <a:noFill/>
                    </a:lnR>
                    <a:lnT>
                      <a:noFill/>
                    </a:lnT>
                    <a:lnB>
                      <a:noFill/>
                    </a:lnB>
                    <a:noFill/>
                  </a:tcPr>
                </a:tc>
                <a:extLst>
                  <a:ext uri="{0D108BD9-81ED-4DB2-BD59-A6C34878D82A}">
                    <a16:rowId xmlns:a16="http://schemas.microsoft.com/office/drawing/2014/main" val="2991931636"/>
                  </a:ext>
                </a:extLst>
              </a:tr>
              <a:tr h="189950">
                <a:tc>
                  <a:txBody>
                    <a:bodyPr/>
                    <a:lstStyle/>
                    <a:p>
                      <a:pPr algn="l" fontAlgn="ctr"/>
                      <a:r>
                        <a:rPr lang="pt-BR" sz="1100" b="0" i="0" u="none" strike="noStrike">
                          <a:solidFill>
                            <a:srgbClr val="000000"/>
                          </a:solidFill>
                          <a:effectLst/>
                          <a:latin typeface="Calibri" panose="020F0502020204030204" pitchFamily="34" charset="0"/>
                        </a:rPr>
                        <a:t>FI em Participações Art. 10, II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-0,01%</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0,51%</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R$ 4.096.786,75</a:t>
                      </a:r>
                    </a:p>
                  </a:txBody>
                  <a:tcPr marL="5182" marR="5182" marT="5182" marB="0" anchor="ctr">
                    <a:lnL>
                      <a:noFill/>
                    </a:lnL>
                    <a:lnR>
                      <a:noFill/>
                    </a:lnR>
                    <a:lnT>
                      <a:noFill/>
                    </a:lnT>
                    <a:lnB>
                      <a:noFill/>
                    </a:lnB>
                    <a:noFill/>
                  </a:tcPr>
                </a:tc>
                <a:extLst>
                  <a:ext uri="{0D108BD9-81ED-4DB2-BD59-A6C34878D82A}">
                    <a16:rowId xmlns:a16="http://schemas.microsoft.com/office/drawing/2014/main" val="3919992763"/>
                  </a:ext>
                </a:extLst>
              </a:tr>
              <a:tr h="374205">
                <a:tc>
                  <a:txBody>
                    <a:bodyPr/>
                    <a:lstStyle/>
                    <a:p>
                      <a:pPr algn="l" fontAlgn="ctr"/>
                      <a:r>
                        <a:rPr lang="pt-BR" sz="1100" b="0" i="0" u="none" strike="noStrike">
                          <a:solidFill>
                            <a:srgbClr val="000000"/>
                          </a:solidFill>
                          <a:effectLst/>
                          <a:latin typeface="Calibri" panose="020F0502020204030204" pitchFamily="34" charset="0"/>
                        </a:rPr>
                        <a:t>FI Ações - Mercado de Acesso Art. 10, III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4,00%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5182" marR="5182" marT="5182" marB="0" anchor="ctr">
                    <a:lnL>
                      <a:noFill/>
                    </a:lnL>
                    <a:lnR>
                      <a:noFill/>
                    </a:lnR>
                    <a:lnT>
                      <a:noFill/>
                    </a:lnT>
                    <a:lnB>
                      <a:noFill/>
                    </a:lnB>
                    <a:noFill/>
                  </a:tcPr>
                </a:tc>
                <a:extLst>
                  <a:ext uri="{0D108BD9-81ED-4DB2-BD59-A6C34878D82A}">
                    <a16:rowId xmlns:a16="http://schemas.microsoft.com/office/drawing/2014/main" val="1863342500"/>
                  </a:ext>
                </a:extLst>
              </a:tr>
              <a:tr h="189950">
                <a:tc>
                  <a:txBody>
                    <a:bodyPr/>
                    <a:lstStyle/>
                    <a:p>
                      <a:pPr algn="l" fontAlgn="ctr"/>
                      <a:r>
                        <a:rPr lang="pt-BR" sz="1100" b="0" i="0" u="none" strike="noStrike">
                          <a:solidFill>
                            <a:srgbClr val="FFFFFF"/>
                          </a:solidFill>
                          <a:effectLst/>
                          <a:highlight>
                            <a:srgbClr val="366092"/>
                          </a:highlight>
                          <a:latin typeface="Calibri" panose="020F0502020204030204" pitchFamily="34" charset="0"/>
                        </a:rPr>
                        <a:t>Sub Total</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5,50%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1,58%</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3,92%</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R$ 31.679.320,61</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3783471719"/>
                  </a:ext>
                </a:extLst>
              </a:tr>
              <a:tr h="189950">
                <a:tc>
                  <a:txBody>
                    <a:bodyPr/>
                    <a:lstStyle/>
                    <a:p>
                      <a:pPr algn="l" fontAlgn="ctr"/>
                      <a:r>
                        <a:rPr lang="pt-BR" sz="1100" b="0" i="0" u="none" strike="noStrike">
                          <a:solidFill>
                            <a:srgbClr val="000000"/>
                          </a:solidFill>
                          <a:effectLst/>
                          <a:latin typeface="Calibri" panose="020F0502020204030204" pitchFamily="34" charset="0"/>
                        </a:rPr>
                        <a:t>FI Imobiliários Art. 11</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0,20%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5,00%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0,09%</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0,11%</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R$ 853.471,02</a:t>
                      </a:r>
                    </a:p>
                  </a:txBody>
                  <a:tcPr marL="5182" marR="5182" marT="5182" marB="0" anchor="ctr">
                    <a:lnL>
                      <a:noFill/>
                    </a:lnL>
                    <a:lnR>
                      <a:noFill/>
                    </a:lnR>
                    <a:lnT>
                      <a:noFill/>
                    </a:lnT>
                    <a:lnB>
                      <a:noFill/>
                    </a:lnB>
                    <a:noFill/>
                  </a:tcPr>
                </a:tc>
                <a:extLst>
                  <a:ext uri="{0D108BD9-81ED-4DB2-BD59-A6C34878D82A}">
                    <a16:rowId xmlns:a16="http://schemas.microsoft.com/office/drawing/2014/main" val="2908771244"/>
                  </a:ext>
                </a:extLst>
              </a:tr>
              <a:tr h="189950">
                <a:tc>
                  <a:txBody>
                    <a:bodyPr/>
                    <a:lstStyle/>
                    <a:p>
                      <a:pPr algn="l" fontAlgn="ctr"/>
                      <a:r>
                        <a:rPr lang="pt-BR" sz="1100" b="0" i="0" u="none" strike="noStrike">
                          <a:solidFill>
                            <a:srgbClr val="FFFFFF"/>
                          </a:solidFill>
                          <a:effectLst/>
                          <a:highlight>
                            <a:srgbClr val="366092"/>
                          </a:highlight>
                          <a:latin typeface="Calibri" panose="020F0502020204030204" pitchFamily="34" charset="0"/>
                        </a:rPr>
                        <a:t>Sub Total</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0,20%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0,09%</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0,11%</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R$ 853.471,02</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450300969"/>
                  </a:ext>
                </a:extLst>
              </a:tr>
              <a:tr h="374205">
                <a:tc>
                  <a:txBody>
                    <a:bodyPr/>
                    <a:lstStyle/>
                    <a:p>
                      <a:pPr algn="l" fontAlgn="ctr"/>
                      <a:r>
                        <a:rPr lang="pt-BR" sz="1100" b="0" i="0" u="none" strike="noStrike">
                          <a:solidFill>
                            <a:srgbClr val="000000"/>
                          </a:solidFill>
                          <a:effectLst/>
                          <a:latin typeface="Calibri" panose="020F0502020204030204" pitchFamily="34" charset="0"/>
                        </a:rPr>
                        <a:t>FIC e FIC FI - Renda Fixa - Dívida Externa Art. 9º,I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7,00%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R$ 0,00</a:t>
                      </a:r>
                    </a:p>
                  </a:txBody>
                  <a:tcPr marL="5182" marR="5182" marT="5182" marB="0" anchor="ctr">
                    <a:lnL>
                      <a:noFill/>
                    </a:lnL>
                    <a:lnR>
                      <a:noFill/>
                    </a:lnR>
                    <a:lnT>
                      <a:noFill/>
                    </a:lnT>
                    <a:lnB>
                      <a:noFill/>
                    </a:lnB>
                    <a:noFill/>
                  </a:tcPr>
                </a:tc>
                <a:extLst>
                  <a:ext uri="{0D108BD9-81ED-4DB2-BD59-A6C34878D82A}">
                    <a16:rowId xmlns:a16="http://schemas.microsoft.com/office/drawing/2014/main" val="3184937976"/>
                  </a:ext>
                </a:extLst>
              </a:tr>
              <a:tr h="374205">
                <a:tc>
                  <a:txBody>
                    <a:bodyPr/>
                    <a:lstStyle/>
                    <a:p>
                      <a:pPr algn="l" fontAlgn="ctr"/>
                      <a:r>
                        <a:rPr lang="pt-BR" sz="1100" b="0" i="0" u="none" strike="noStrike">
                          <a:solidFill>
                            <a:srgbClr val="000000"/>
                          </a:solidFill>
                          <a:effectLst/>
                          <a:latin typeface="Calibri" panose="020F0502020204030204" pitchFamily="34" charset="0"/>
                        </a:rPr>
                        <a:t>FIC Aberto - Investimento no Exterior Art. 9º,II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7,00%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R$ 4.044.359,41</a:t>
                      </a:r>
                    </a:p>
                  </a:txBody>
                  <a:tcPr marL="5182" marR="5182" marT="5182" marB="0" anchor="ctr">
                    <a:lnL>
                      <a:noFill/>
                    </a:lnL>
                    <a:lnR>
                      <a:noFill/>
                    </a:lnR>
                    <a:lnT>
                      <a:noFill/>
                    </a:lnT>
                    <a:lnB>
                      <a:noFill/>
                    </a:lnB>
                    <a:noFill/>
                  </a:tcPr>
                </a:tc>
                <a:extLst>
                  <a:ext uri="{0D108BD9-81ED-4DB2-BD59-A6C34878D82A}">
                    <a16:rowId xmlns:a16="http://schemas.microsoft.com/office/drawing/2014/main" val="1719498020"/>
                  </a:ext>
                </a:extLst>
              </a:tr>
              <a:tr h="374205">
                <a:tc>
                  <a:txBody>
                    <a:bodyPr/>
                    <a:lstStyle/>
                    <a:p>
                      <a:pPr algn="l" fontAlgn="ctr"/>
                      <a:r>
                        <a:rPr lang="pt-BR" sz="1100" b="0" i="0" u="none" strike="noStrike">
                          <a:solidFill>
                            <a:srgbClr val="000000"/>
                          </a:solidFill>
                          <a:effectLst/>
                          <a:latin typeface="Calibri" panose="020F0502020204030204" pitchFamily="34" charset="0"/>
                        </a:rPr>
                        <a:t>Fundo de Ações – BDR Nível I Art. 9º, III</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8,00%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1,00%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R$ 8.088.718,82</a:t>
                      </a:r>
                    </a:p>
                  </a:txBody>
                  <a:tcPr marL="5182" marR="5182" marT="5182" marB="0" anchor="ctr">
                    <a:lnL>
                      <a:noFill/>
                    </a:lnL>
                    <a:lnR>
                      <a:noFill/>
                    </a:lnR>
                    <a:lnT>
                      <a:noFill/>
                    </a:lnT>
                    <a:lnB>
                      <a:noFill/>
                    </a:lnB>
                    <a:noFill/>
                  </a:tcPr>
                </a:tc>
                <a:extLst>
                  <a:ext uri="{0D108BD9-81ED-4DB2-BD59-A6C34878D82A}">
                    <a16:rowId xmlns:a16="http://schemas.microsoft.com/office/drawing/2014/main" val="433489398"/>
                  </a:ext>
                </a:extLst>
              </a:tr>
              <a:tr h="189950">
                <a:tc>
                  <a:txBody>
                    <a:bodyPr/>
                    <a:lstStyle/>
                    <a:p>
                      <a:pPr algn="l" fontAlgn="ctr"/>
                      <a:r>
                        <a:rPr lang="pt-BR" sz="1100" b="0" i="0" u="none" strike="noStrike">
                          <a:solidFill>
                            <a:srgbClr val="FFFFFF"/>
                          </a:solidFill>
                          <a:effectLst/>
                          <a:highlight>
                            <a:srgbClr val="366092"/>
                          </a:highlight>
                          <a:latin typeface="Calibri" panose="020F0502020204030204" pitchFamily="34" charset="0"/>
                        </a:rPr>
                        <a:t>Sub Total</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1,50%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1,50%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R$ 12.133.078,23</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2522672777"/>
                  </a:ext>
                </a:extLst>
              </a:tr>
              <a:tr h="189950">
                <a:tc>
                  <a:txBody>
                    <a:bodyPr/>
                    <a:lstStyle/>
                    <a:p>
                      <a:pPr algn="l" fontAlgn="ctr"/>
                      <a:r>
                        <a:rPr lang="pt-BR" sz="1100" b="0" i="0" u="none" strike="noStrike">
                          <a:solidFill>
                            <a:srgbClr val="000000"/>
                          </a:solidFill>
                          <a:effectLst/>
                          <a:latin typeface="Calibri" panose="020F0502020204030204" pitchFamily="34" charset="0"/>
                        </a:rPr>
                        <a:t>Empréstimos Consignados Art. 12</a:t>
                      </a:r>
                    </a:p>
                  </a:txBody>
                  <a:tcPr marL="5182" marR="5182" marT="5182" marB="0" anchor="ctr">
                    <a:lnL>
                      <a:noFill/>
                    </a:lnL>
                    <a:lnR>
                      <a:noFill/>
                    </a:lnR>
                    <a:lnT>
                      <a:noFill/>
                    </a:lnT>
                    <a:lnB>
                      <a:noFill/>
                    </a:lnB>
                    <a:noFill/>
                  </a:tcPr>
                </a:tc>
                <a:tc>
                  <a:txBody>
                    <a:bodyPr/>
                    <a:lstStyle/>
                    <a:p>
                      <a:pPr algn="ctr" fontAlgn="ctr"/>
                      <a:endParaRPr lang="pt-BR" sz="1100" b="0" i="0" u="none" strike="noStrike">
                        <a:solidFill>
                          <a:srgbClr val="000000"/>
                        </a:solidFill>
                        <a:effectLst/>
                        <a:latin typeface="Calibri" panose="020F0502020204030204" pitchFamily="34" charset="0"/>
                      </a:endParaRPr>
                    </a:p>
                  </a:txBody>
                  <a:tcPr marL="5182" marR="5182" marT="5182" marB="0" anchor="ctr">
                    <a:lnL>
                      <a:noFill/>
                    </a:lnL>
                    <a:lnR>
                      <a:noFill/>
                    </a:lnR>
                    <a:lnT>
                      <a:noFill/>
                    </a:lnT>
                    <a:lnB>
                      <a:noFill/>
                    </a:lnB>
                    <a:noFill/>
                  </a:tcPr>
                </a:tc>
                <a:tc>
                  <a:txBody>
                    <a:bodyPr/>
                    <a:lstStyle/>
                    <a:p>
                      <a:pPr algn="ctr" fontAlgn="ctr"/>
                      <a:endParaRPr lang="pt-BR" sz="1100" b="0" i="0" u="none" strike="noStrike">
                        <a:solidFill>
                          <a:srgbClr val="000000"/>
                        </a:solidFill>
                        <a:effectLst/>
                        <a:latin typeface="Calibri" panose="020F0502020204030204" pitchFamily="34" charset="0"/>
                      </a:endParaRP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5182" marR="5182" marT="5182" marB="0" anchor="ctr">
                    <a:lnL>
                      <a:noFill/>
                    </a:lnL>
                    <a:lnR>
                      <a:noFill/>
                    </a:lnR>
                    <a:lnT>
                      <a:noFill/>
                    </a:lnT>
                    <a:lnB>
                      <a:noFill/>
                    </a:lnB>
                    <a:noFill/>
                  </a:tcPr>
                </a:tc>
                <a:tc>
                  <a:txBody>
                    <a:bodyPr/>
                    <a:lstStyle/>
                    <a:p>
                      <a:pPr algn="ctr" fontAlgn="ctr"/>
                      <a:endParaRPr lang="pt-BR" sz="1100" b="0" i="0" u="none" strike="noStrike">
                        <a:solidFill>
                          <a:srgbClr val="000000"/>
                        </a:solidFill>
                        <a:effectLst/>
                        <a:latin typeface="Calibri" panose="020F0502020204030204" pitchFamily="34" charset="0"/>
                      </a:endParaRP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0,00%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0,50%</a:t>
                      </a:r>
                    </a:p>
                  </a:txBody>
                  <a:tcPr marL="5182" marR="5182" marT="5182" marB="0" anchor="ctr">
                    <a:lnL>
                      <a:noFill/>
                    </a:lnL>
                    <a:lnR>
                      <a:noFill/>
                    </a:lnR>
                    <a:lnT>
                      <a:noFill/>
                    </a:lnT>
                    <a:lnB>
                      <a:noFill/>
                    </a:lnB>
                    <a:noFill/>
                  </a:tcPr>
                </a:tc>
                <a:tc>
                  <a:txBody>
                    <a:bodyPr/>
                    <a:lstStyle/>
                    <a:p>
                      <a:pPr algn="ctr" fontAlgn="ctr"/>
                      <a:r>
                        <a:rPr lang="pt-BR" sz="1100" b="0" i="0" u="none" strike="noStrike">
                          <a:solidFill>
                            <a:srgbClr val="000000"/>
                          </a:solidFill>
                          <a:effectLst/>
                          <a:latin typeface="Calibri" panose="020F0502020204030204" pitchFamily="34" charset="0"/>
                        </a:rPr>
                        <a:t>R$ 4.044.359,41</a:t>
                      </a:r>
                    </a:p>
                  </a:txBody>
                  <a:tcPr marL="5182" marR="5182" marT="5182" marB="0" anchor="ctr">
                    <a:lnL>
                      <a:noFill/>
                    </a:lnL>
                    <a:lnR>
                      <a:noFill/>
                    </a:lnR>
                    <a:lnT>
                      <a:noFill/>
                    </a:lnT>
                    <a:lnB>
                      <a:noFill/>
                    </a:lnB>
                    <a:noFill/>
                  </a:tcPr>
                </a:tc>
                <a:extLst>
                  <a:ext uri="{0D108BD9-81ED-4DB2-BD59-A6C34878D82A}">
                    <a16:rowId xmlns:a16="http://schemas.microsoft.com/office/drawing/2014/main" val="112011192"/>
                  </a:ext>
                </a:extLst>
              </a:tr>
              <a:tr h="189950">
                <a:tc>
                  <a:txBody>
                    <a:bodyPr/>
                    <a:lstStyle/>
                    <a:p>
                      <a:pPr algn="l" fontAlgn="ctr"/>
                      <a:r>
                        <a:rPr lang="pt-BR" sz="1100" b="0" i="0" u="none" strike="noStrike">
                          <a:solidFill>
                            <a:srgbClr val="FFFFFF"/>
                          </a:solidFill>
                          <a:effectLst/>
                          <a:highlight>
                            <a:srgbClr val="366092"/>
                          </a:highlight>
                          <a:latin typeface="Calibri" panose="020F0502020204030204" pitchFamily="34" charset="0"/>
                        </a:rPr>
                        <a:t>Sub Total</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0,50%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0,50%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R$ 4.044.359,41</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375903746"/>
                  </a:ext>
                </a:extLst>
              </a:tr>
              <a:tr h="189950">
                <a:tc>
                  <a:txBody>
                    <a:bodyPr/>
                    <a:lstStyle/>
                    <a:p>
                      <a:pPr algn="l" fontAlgn="ctr"/>
                      <a:r>
                        <a:rPr lang="pt-BR" sz="1100" b="0" i="0" u="none" strike="noStrike">
                          <a:solidFill>
                            <a:srgbClr val="FFFFFF"/>
                          </a:solidFill>
                          <a:effectLst/>
                          <a:highlight>
                            <a:srgbClr val="366092"/>
                          </a:highlight>
                          <a:latin typeface="Calibri" panose="020F0502020204030204" pitchFamily="34" charset="0"/>
                        </a:rPr>
                        <a:t>Total Geral</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100,00%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100,00%</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0" i="0" u="none" strike="noStrike" dirty="0">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1644727562"/>
                  </a:ext>
                </a:extLst>
              </a:tr>
            </a:tbl>
          </a:graphicData>
        </a:graphic>
      </p:graphicFrame>
    </p:spTree>
    <p:extLst>
      <p:ext uri="{BB962C8B-B14F-4D97-AF65-F5344CB8AC3E}">
        <p14:creationId xmlns:p14="http://schemas.microsoft.com/office/powerpoint/2010/main" val="337931964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09A68F0A-446E-43FE-8D6F-689EDABFCF06}"/>
              </a:ext>
            </a:extLst>
          </p:cNvPr>
          <p:cNvSpPr/>
          <p:nvPr/>
        </p:nvSpPr>
        <p:spPr>
          <a:xfrm>
            <a:off x="318053" y="28553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a:t>
            </a:r>
          </a:p>
        </p:txBody>
      </p:sp>
      <p:sp>
        <p:nvSpPr>
          <p:cNvPr id="3" name="CaixaDeTexto 2">
            <a:extLst>
              <a:ext uri="{FF2B5EF4-FFF2-40B4-BE49-F238E27FC236}">
                <a16:creationId xmlns:a16="http://schemas.microsoft.com/office/drawing/2014/main" id="{B6A175C2-70EF-4BB7-BF6C-9FF321BD45B8}"/>
              </a:ext>
            </a:extLst>
          </p:cNvPr>
          <p:cNvSpPr txBox="1"/>
          <p:nvPr/>
        </p:nvSpPr>
        <p:spPr>
          <a:xfrm>
            <a:off x="914402" y="313771"/>
            <a:ext cx="4041913" cy="369332"/>
          </a:xfrm>
          <a:prstGeom prst="rect">
            <a:avLst/>
          </a:prstGeom>
          <a:noFill/>
        </p:spPr>
        <p:txBody>
          <a:bodyPr wrap="square" rtlCol="0">
            <a:spAutoFit/>
          </a:bodyPr>
          <a:lstStyle/>
          <a:p>
            <a:r>
              <a:rPr lang="pt-BR" b="1" u="sng" dirty="0">
                <a:solidFill>
                  <a:schemeClr val="accent1">
                    <a:lumMod val="75000"/>
                  </a:schemeClr>
                </a:solidFill>
              </a:rPr>
              <a:t>DISTRIBUIÇÃO POR TIPO DE ATIVO</a:t>
            </a:r>
          </a:p>
        </p:txBody>
      </p:sp>
      <p:sp>
        <p:nvSpPr>
          <p:cNvPr id="6" name="CaixaDeTexto 5">
            <a:extLst>
              <a:ext uri="{FF2B5EF4-FFF2-40B4-BE49-F238E27FC236}">
                <a16:creationId xmlns:a16="http://schemas.microsoft.com/office/drawing/2014/main" id="{CED2607D-17D9-428A-90F3-250FBCE75672}"/>
              </a:ext>
            </a:extLst>
          </p:cNvPr>
          <p:cNvSpPr txBox="1"/>
          <p:nvPr/>
        </p:nvSpPr>
        <p:spPr>
          <a:xfrm>
            <a:off x="5143347" y="3136566"/>
            <a:ext cx="1900030" cy="307777"/>
          </a:xfrm>
          <a:prstGeom prst="rect">
            <a:avLst/>
          </a:prstGeom>
          <a:noFill/>
        </p:spPr>
        <p:txBody>
          <a:bodyPr wrap="square" rtlCol="0">
            <a:spAutoFit/>
          </a:bodyPr>
          <a:lstStyle/>
          <a:p>
            <a:pPr algn="ctr"/>
            <a:r>
              <a:rPr lang="pt-BR" sz="1400" b="1" dirty="0"/>
              <a:t>Gráfico 6</a:t>
            </a:r>
          </a:p>
        </p:txBody>
      </p:sp>
      <mc:AlternateContent xmlns:mc="http://schemas.openxmlformats.org/markup-compatibility/2006" xmlns:cx1="http://schemas.microsoft.com/office/drawing/2015/9/8/chartex">
        <mc:Choice Requires="cx1">
          <p:graphicFrame>
            <p:nvGraphicFramePr>
              <p:cNvPr id="4" name="Gráfico 3">
                <a:extLst>
                  <a:ext uri="{FF2B5EF4-FFF2-40B4-BE49-F238E27FC236}">
                    <a16:creationId xmlns:a16="http://schemas.microsoft.com/office/drawing/2014/main" id="{D674B791-6A0E-41E6-819C-5F544419B0D0}"/>
                  </a:ext>
                </a:extLst>
              </p:cNvPr>
              <p:cNvGraphicFramePr/>
              <p:nvPr>
                <p:extLst>
                  <p:ext uri="{D42A27DB-BD31-4B8C-83A1-F6EECF244321}">
                    <p14:modId xmlns:p14="http://schemas.microsoft.com/office/powerpoint/2010/main" val="1716122181"/>
                  </p:ext>
                </p:extLst>
              </p:nvPr>
            </p:nvGraphicFramePr>
            <p:xfrm>
              <a:off x="914402" y="3567545"/>
              <a:ext cx="10357921" cy="255075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4" name="Gráfico 3">
                <a:extLst>
                  <a:ext uri="{FF2B5EF4-FFF2-40B4-BE49-F238E27FC236}">
                    <a16:creationId xmlns:a16="http://schemas.microsoft.com/office/drawing/2014/main" id="{D674B791-6A0E-41E6-819C-5F544419B0D0}"/>
                  </a:ext>
                </a:extLst>
              </p:cNvPr>
              <p:cNvPicPr>
                <a:picLocks noGrp="1" noRot="1" noChangeAspect="1" noMove="1" noResize="1" noEditPoints="1" noAdjustHandles="1" noChangeArrowheads="1" noChangeShapeType="1"/>
              </p:cNvPicPr>
              <p:nvPr/>
            </p:nvPicPr>
            <p:blipFill>
              <a:blip r:embed="rId4"/>
              <a:stretch>
                <a:fillRect/>
              </a:stretch>
            </p:blipFill>
            <p:spPr>
              <a:xfrm>
                <a:off x="914402" y="3567545"/>
                <a:ext cx="10357921" cy="2550756"/>
              </a:xfrm>
              <a:prstGeom prst="rect">
                <a:avLst/>
              </a:prstGeom>
            </p:spPr>
          </p:pic>
        </mc:Fallback>
      </mc:AlternateContent>
      <p:sp>
        <p:nvSpPr>
          <p:cNvPr id="5" name="CaixaDeTexto 4">
            <a:extLst>
              <a:ext uri="{FF2B5EF4-FFF2-40B4-BE49-F238E27FC236}">
                <a16:creationId xmlns:a16="http://schemas.microsoft.com/office/drawing/2014/main" id="{B1202D61-916D-1FC6-1C9C-41379D5E19A3}"/>
              </a:ext>
            </a:extLst>
          </p:cNvPr>
          <p:cNvSpPr txBox="1"/>
          <p:nvPr/>
        </p:nvSpPr>
        <p:spPr>
          <a:xfrm>
            <a:off x="563217" y="1037066"/>
            <a:ext cx="10939669" cy="923330"/>
          </a:xfrm>
          <a:prstGeom prst="rect">
            <a:avLst/>
          </a:prstGeom>
          <a:noFill/>
        </p:spPr>
        <p:txBody>
          <a:bodyPr wrap="square" rtlCol="0">
            <a:spAutoFit/>
          </a:bodyPr>
          <a:lstStyle/>
          <a:p>
            <a:pPr algn="just"/>
            <a:r>
              <a:rPr lang="pt-BR" dirty="0"/>
              <a:t>O </a:t>
            </a:r>
            <a:r>
              <a:rPr lang="pt-BR" b="1" dirty="0"/>
              <a:t>Gráfico 6 </a:t>
            </a:r>
            <a:r>
              <a:rPr lang="pt-BR" dirty="0"/>
              <a:t>mostra</a:t>
            </a:r>
            <a:r>
              <a:rPr lang="pt-BR" b="1" dirty="0"/>
              <a:t> </a:t>
            </a:r>
            <a:r>
              <a:rPr lang="pt-BR" dirty="0"/>
              <a:t>a distribuição do patrimônio líquido do Fundo Previdenciário Capitalizado por tipo de ativo definido na Resolução do CMN nº 4.963. O fundo capitalizado tem 70,8% de seus recursos alocados em títulos públicos federais ou em fundos de investimentos com carteiras compostas exclusivamente por esses títulos. </a:t>
            </a:r>
          </a:p>
        </p:txBody>
      </p:sp>
    </p:spTree>
    <p:extLst>
      <p:ext uri="{BB962C8B-B14F-4D97-AF65-F5344CB8AC3E}">
        <p14:creationId xmlns:p14="http://schemas.microsoft.com/office/powerpoint/2010/main" val="46551303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A401FEA-ABF4-409E-A348-8E48F297D16A}"/>
              </a:ext>
            </a:extLst>
          </p:cNvPr>
          <p:cNvSpPr/>
          <p:nvPr/>
        </p:nvSpPr>
        <p:spPr>
          <a:xfrm>
            <a:off x="238541" y="339545"/>
            <a:ext cx="596349"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10.1</a:t>
            </a:r>
          </a:p>
        </p:txBody>
      </p:sp>
      <p:sp>
        <p:nvSpPr>
          <p:cNvPr id="5" name="CaixaDeTexto 4">
            <a:extLst>
              <a:ext uri="{FF2B5EF4-FFF2-40B4-BE49-F238E27FC236}">
                <a16:creationId xmlns:a16="http://schemas.microsoft.com/office/drawing/2014/main" id="{8F36C833-BEE2-419C-8811-6688487649CC}"/>
              </a:ext>
            </a:extLst>
          </p:cNvPr>
          <p:cNvSpPr txBox="1"/>
          <p:nvPr/>
        </p:nvSpPr>
        <p:spPr>
          <a:xfrm>
            <a:off x="834890" y="367778"/>
            <a:ext cx="4041913" cy="369332"/>
          </a:xfrm>
          <a:prstGeom prst="rect">
            <a:avLst/>
          </a:prstGeom>
          <a:noFill/>
        </p:spPr>
        <p:txBody>
          <a:bodyPr wrap="square" rtlCol="0">
            <a:spAutoFit/>
          </a:bodyPr>
          <a:lstStyle/>
          <a:p>
            <a:r>
              <a:rPr lang="pt-BR" b="1" u="sng" dirty="0">
                <a:solidFill>
                  <a:schemeClr val="accent1">
                    <a:lumMod val="75000"/>
                  </a:schemeClr>
                </a:solidFill>
              </a:rPr>
              <a:t>RENTABILIDADE MENSAL</a:t>
            </a:r>
          </a:p>
        </p:txBody>
      </p:sp>
      <p:sp>
        <p:nvSpPr>
          <p:cNvPr id="7" name="CaixaDeTexto 6">
            <a:extLst>
              <a:ext uri="{FF2B5EF4-FFF2-40B4-BE49-F238E27FC236}">
                <a16:creationId xmlns:a16="http://schemas.microsoft.com/office/drawing/2014/main" id="{20D13DDF-7D29-4AA4-AEE0-70181B52D6A0}"/>
              </a:ext>
            </a:extLst>
          </p:cNvPr>
          <p:cNvSpPr txBox="1"/>
          <p:nvPr/>
        </p:nvSpPr>
        <p:spPr>
          <a:xfrm>
            <a:off x="5105821" y="1604823"/>
            <a:ext cx="1900030" cy="307777"/>
          </a:xfrm>
          <a:prstGeom prst="rect">
            <a:avLst/>
          </a:prstGeom>
          <a:noFill/>
        </p:spPr>
        <p:txBody>
          <a:bodyPr wrap="square" rtlCol="0">
            <a:spAutoFit/>
          </a:bodyPr>
          <a:lstStyle/>
          <a:p>
            <a:pPr algn="ctr"/>
            <a:r>
              <a:rPr lang="pt-BR" sz="1400" b="1" dirty="0"/>
              <a:t>Gráfico 7</a:t>
            </a:r>
          </a:p>
        </p:txBody>
      </p:sp>
      <p:graphicFrame>
        <p:nvGraphicFramePr>
          <p:cNvPr id="2" name="Gráfico 1">
            <a:extLst>
              <a:ext uri="{FF2B5EF4-FFF2-40B4-BE49-F238E27FC236}">
                <a16:creationId xmlns:a16="http://schemas.microsoft.com/office/drawing/2014/main" id="{981C533F-84B3-41F6-8422-B772FAAECB44}"/>
              </a:ext>
            </a:extLst>
          </p:cNvPr>
          <p:cNvGraphicFramePr>
            <a:graphicFrameLocks/>
          </p:cNvGraphicFramePr>
          <p:nvPr>
            <p:extLst>
              <p:ext uri="{D42A27DB-BD31-4B8C-83A1-F6EECF244321}">
                <p14:modId xmlns:p14="http://schemas.microsoft.com/office/powerpoint/2010/main" val="2987009235"/>
              </p:ext>
            </p:extLst>
          </p:nvPr>
        </p:nvGraphicFramePr>
        <p:xfrm>
          <a:off x="238541" y="2621524"/>
          <a:ext cx="11706716" cy="37661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295274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F500A39D-246D-46A1-A088-D29A5F8B6F11}"/>
              </a:ext>
            </a:extLst>
          </p:cNvPr>
          <p:cNvSpPr/>
          <p:nvPr/>
        </p:nvSpPr>
        <p:spPr>
          <a:xfrm>
            <a:off x="578125" y="310801"/>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a:t>
            </a:r>
          </a:p>
        </p:txBody>
      </p:sp>
      <p:sp>
        <p:nvSpPr>
          <p:cNvPr id="2" name="CaixaDeTexto 1">
            <a:extLst>
              <a:ext uri="{FF2B5EF4-FFF2-40B4-BE49-F238E27FC236}">
                <a16:creationId xmlns:a16="http://schemas.microsoft.com/office/drawing/2014/main" id="{ACCE25AB-7A9E-4841-81EF-0613B0D250C1}"/>
              </a:ext>
            </a:extLst>
          </p:cNvPr>
          <p:cNvSpPr txBox="1"/>
          <p:nvPr/>
        </p:nvSpPr>
        <p:spPr>
          <a:xfrm>
            <a:off x="10295435" y="443937"/>
            <a:ext cx="1900030" cy="307777"/>
          </a:xfrm>
          <a:prstGeom prst="rect">
            <a:avLst/>
          </a:prstGeom>
          <a:noFill/>
        </p:spPr>
        <p:txBody>
          <a:bodyPr wrap="square" rtlCol="0">
            <a:spAutoFit/>
          </a:bodyPr>
          <a:lstStyle/>
          <a:p>
            <a:pPr algn="ctr"/>
            <a:r>
              <a:rPr lang="pt-BR" sz="1400" b="1" dirty="0"/>
              <a:t>Tabela 1</a:t>
            </a:r>
          </a:p>
        </p:txBody>
      </p:sp>
      <p:sp>
        <p:nvSpPr>
          <p:cNvPr id="4" name="Espaço Reservado para Conteúdo 2">
            <a:extLst>
              <a:ext uri="{FF2B5EF4-FFF2-40B4-BE49-F238E27FC236}">
                <a16:creationId xmlns:a16="http://schemas.microsoft.com/office/drawing/2014/main" id="{23A19176-E0A1-7408-F8DC-A834B73A12BD}"/>
              </a:ext>
            </a:extLst>
          </p:cNvPr>
          <p:cNvSpPr txBox="1">
            <a:spLocks/>
          </p:cNvSpPr>
          <p:nvPr/>
        </p:nvSpPr>
        <p:spPr>
          <a:xfrm>
            <a:off x="756201" y="1313179"/>
            <a:ext cx="10679597" cy="20701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pt-BR" sz="1800" dirty="0"/>
              <a:t>A carteira do Fundo Previdenciário Capitalizado do Instituto de Previdência dos Servidores do Município de Jaboatão dos Guararapes – JABOATÃOPREV, fechou o mês de ABRIL de 2024 com um patrimônio de </a:t>
            </a:r>
            <a:r>
              <a:rPr lang="pt-BR" sz="1800" dirty="0">
                <a:solidFill>
                  <a:srgbClr val="000000"/>
                </a:solidFill>
                <a:latin typeface="Calibri" panose="020F0502020204030204" pitchFamily="34" charset="0"/>
              </a:rPr>
              <a:t>R$</a:t>
            </a:r>
            <a:r>
              <a:rPr lang="pt-BR" sz="1200" dirty="0"/>
              <a:t> </a:t>
            </a:r>
            <a:r>
              <a:rPr lang="pt-BR" sz="1800" dirty="0">
                <a:solidFill>
                  <a:prstClr val="black"/>
                </a:solidFill>
                <a:latin typeface="Calibri" panose="020F0502020204030204"/>
              </a:rPr>
              <a:t>808.871.882,05</a:t>
            </a:r>
            <a:r>
              <a:rPr lang="pt-BR" sz="1800" dirty="0"/>
              <a:t>. Como pode ser observado na </a:t>
            </a:r>
            <a:r>
              <a:rPr lang="pt-BR" sz="1800" b="1" dirty="0"/>
              <a:t>Tabela 1</a:t>
            </a:r>
            <a:r>
              <a:rPr lang="pt-BR" sz="1800" dirty="0"/>
              <a:t>, esse valor está distribuído em 16 fundos de investimentos, 22 Títulos Públicos adquiridos diretamente e marcados na curva e 2 ativos financeiros, sendo 40 ativos do segmento de renda fixa, que juntos somam 93,26% do patrimônio, 5 fundos do segmento de renda variável, representando 5,06% do patrimônio, 2 fundos estruturados, representando 1,58% do patrimônio e 1 fundo imobiliário, representando 0,09% do patrimônio. No mesmo período, o total de disponibilidade financeira foi de </a:t>
            </a:r>
            <a:r>
              <a:rPr lang="pt-BR" sz="1800" dirty="0">
                <a:solidFill>
                  <a:srgbClr val="000000"/>
                </a:solidFill>
                <a:latin typeface="Calibri" panose="020F0502020204030204" pitchFamily="34" charset="0"/>
              </a:rPr>
              <a:t>R$ 6.838,81.</a:t>
            </a:r>
          </a:p>
          <a:p>
            <a:pPr algn="just"/>
            <a:endParaRPr lang="pt-BR" sz="1800" dirty="0"/>
          </a:p>
        </p:txBody>
      </p:sp>
      <p:sp>
        <p:nvSpPr>
          <p:cNvPr id="5" name="CaixaDeTexto 4">
            <a:extLst>
              <a:ext uri="{FF2B5EF4-FFF2-40B4-BE49-F238E27FC236}">
                <a16:creationId xmlns:a16="http://schemas.microsoft.com/office/drawing/2014/main" id="{6BCB7979-B05B-78F9-9586-974B4FF2DA36}"/>
              </a:ext>
            </a:extLst>
          </p:cNvPr>
          <p:cNvSpPr txBox="1"/>
          <p:nvPr/>
        </p:nvSpPr>
        <p:spPr>
          <a:xfrm>
            <a:off x="1174474" y="339034"/>
            <a:ext cx="5454926" cy="369332"/>
          </a:xfrm>
          <a:prstGeom prst="rect">
            <a:avLst/>
          </a:prstGeom>
          <a:noFill/>
        </p:spPr>
        <p:txBody>
          <a:bodyPr wrap="square" rtlCol="0">
            <a:spAutoFit/>
          </a:bodyPr>
          <a:lstStyle/>
          <a:p>
            <a:r>
              <a:rPr lang="pt-BR" b="1" u="sng" dirty="0">
                <a:solidFill>
                  <a:schemeClr val="accent1">
                    <a:lumMod val="75000"/>
                  </a:schemeClr>
                </a:solidFill>
              </a:rPr>
              <a:t>CARTEIRA FUNDO PREVIDENCIÁRIO CAPITALIZADO</a:t>
            </a:r>
          </a:p>
        </p:txBody>
      </p:sp>
    </p:spTree>
    <p:extLst>
      <p:ext uri="{BB962C8B-B14F-4D97-AF65-F5344CB8AC3E}">
        <p14:creationId xmlns:p14="http://schemas.microsoft.com/office/powerpoint/2010/main" val="1248079789"/>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5E905F2-B617-458D-9DE4-A80D058BE2E9}"/>
              </a:ext>
            </a:extLst>
          </p:cNvPr>
          <p:cNvSpPr/>
          <p:nvPr/>
        </p:nvSpPr>
        <p:spPr>
          <a:xfrm>
            <a:off x="238541" y="220275"/>
            <a:ext cx="596349"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10.2</a:t>
            </a:r>
          </a:p>
        </p:txBody>
      </p:sp>
      <p:sp>
        <p:nvSpPr>
          <p:cNvPr id="3" name="CaixaDeTexto 2">
            <a:extLst>
              <a:ext uri="{FF2B5EF4-FFF2-40B4-BE49-F238E27FC236}">
                <a16:creationId xmlns:a16="http://schemas.microsoft.com/office/drawing/2014/main" id="{F3D7F339-91C7-4EA2-9BB2-5A36EA257576}"/>
              </a:ext>
            </a:extLst>
          </p:cNvPr>
          <p:cNvSpPr txBox="1"/>
          <p:nvPr/>
        </p:nvSpPr>
        <p:spPr>
          <a:xfrm>
            <a:off x="834890" y="248508"/>
            <a:ext cx="4041913" cy="369332"/>
          </a:xfrm>
          <a:prstGeom prst="rect">
            <a:avLst/>
          </a:prstGeom>
          <a:noFill/>
        </p:spPr>
        <p:txBody>
          <a:bodyPr wrap="square" rtlCol="0">
            <a:spAutoFit/>
          </a:bodyPr>
          <a:lstStyle/>
          <a:p>
            <a:r>
              <a:rPr lang="pt-BR" b="1" u="sng" dirty="0">
                <a:solidFill>
                  <a:schemeClr val="accent1">
                    <a:lumMod val="75000"/>
                  </a:schemeClr>
                </a:solidFill>
              </a:rPr>
              <a:t>RENTABILIDADE ACUMULADA</a:t>
            </a:r>
          </a:p>
        </p:txBody>
      </p:sp>
      <p:sp>
        <p:nvSpPr>
          <p:cNvPr id="5" name="Retângulo 4">
            <a:extLst>
              <a:ext uri="{FF2B5EF4-FFF2-40B4-BE49-F238E27FC236}">
                <a16:creationId xmlns:a16="http://schemas.microsoft.com/office/drawing/2014/main" id="{A895AF5D-3A14-4381-BBFC-635622979413}"/>
              </a:ext>
            </a:extLst>
          </p:cNvPr>
          <p:cNvSpPr/>
          <p:nvPr/>
        </p:nvSpPr>
        <p:spPr>
          <a:xfrm>
            <a:off x="238541" y="3308725"/>
            <a:ext cx="596349"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10.3</a:t>
            </a:r>
          </a:p>
        </p:txBody>
      </p:sp>
      <p:sp>
        <p:nvSpPr>
          <p:cNvPr id="6" name="CaixaDeTexto 5">
            <a:extLst>
              <a:ext uri="{FF2B5EF4-FFF2-40B4-BE49-F238E27FC236}">
                <a16:creationId xmlns:a16="http://schemas.microsoft.com/office/drawing/2014/main" id="{CE521D64-7C3F-48F6-B4D4-39C69D90C260}"/>
              </a:ext>
            </a:extLst>
          </p:cNvPr>
          <p:cNvSpPr txBox="1"/>
          <p:nvPr/>
        </p:nvSpPr>
        <p:spPr>
          <a:xfrm>
            <a:off x="834890" y="3336958"/>
            <a:ext cx="5102084" cy="369332"/>
          </a:xfrm>
          <a:prstGeom prst="rect">
            <a:avLst/>
          </a:prstGeom>
          <a:noFill/>
        </p:spPr>
        <p:txBody>
          <a:bodyPr wrap="square" rtlCol="0">
            <a:spAutoFit/>
          </a:bodyPr>
          <a:lstStyle/>
          <a:p>
            <a:r>
              <a:rPr lang="pt-BR" b="1" u="sng" dirty="0">
                <a:solidFill>
                  <a:schemeClr val="accent1">
                    <a:lumMod val="75000"/>
                  </a:schemeClr>
                </a:solidFill>
              </a:rPr>
              <a:t>RENTABILIDADE ACUMULADA POR SEGMENTO</a:t>
            </a:r>
          </a:p>
        </p:txBody>
      </p:sp>
      <p:sp>
        <p:nvSpPr>
          <p:cNvPr id="8" name="CaixaDeTexto 7">
            <a:extLst>
              <a:ext uri="{FF2B5EF4-FFF2-40B4-BE49-F238E27FC236}">
                <a16:creationId xmlns:a16="http://schemas.microsoft.com/office/drawing/2014/main" id="{9BD48AD3-9CCD-4B9B-868A-10A9407DE4A1}"/>
              </a:ext>
            </a:extLst>
          </p:cNvPr>
          <p:cNvSpPr txBox="1"/>
          <p:nvPr/>
        </p:nvSpPr>
        <p:spPr>
          <a:xfrm>
            <a:off x="4982821" y="523945"/>
            <a:ext cx="1900030" cy="307777"/>
          </a:xfrm>
          <a:prstGeom prst="rect">
            <a:avLst/>
          </a:prstGeom>
          <a:noFill/>
        </p:spPr>
        <p:txBody>
          <a:bodyPr wrap="square" rtlCol="0">
            <a:spAutoFit/>
          </a:bodyPr>
          <a:lstStyle/>
          <a:p>
            <a:pPr algn="ctr"/>
            <a:r>
              <a:rPr lang="pt-BR" sz="1400" b="1" dirty="0"/>
              <a:t>Gráfico 8</a:t>
            </a:r>
          </a:p>
        </p:txBody>
      </p:sp>
      <p:sp>
        <p:nvSpPr>
          <p:cNvPr id="9" name="CaixaDeTexto 8">
            <a:extLst>
              <a:ext uri="{FF2B5EF4-FFF2-40B4-BE49-F238E27FC236}">
                <a16:creationId xmlns:a16="http://schemas.microsoft.com/office/drawing/2014/main" id="{E343D02A-4D97-4B43-84E2-7A25272B0FB2}"/>
              </a:ext>
            </a:extLst>
          </p:cNvPr>
          <p:cNvSpPr txBox="1"/>
          <p:nvPr/>
        </p:nvSpPr>
        <p:spPr>
          <a:xfrm>
            <a:off x="5145985" y="3750790"/>
            <a:ext cx="1900030" cy="307777"/>
          </a:xfrm>
          <a:prstGeom prst="rect">
            <a:avLst/>
          </a:prstGeom>
          <a:noFill/>
        </p:spPr>
        <p:txBody>
          <a:bodyPr wrap="square" rtlCol="0">
            <a:spAutoFit/>
          </a:bodyPr>
          <a:lstStyle/>
          <a:p>
            <a:pPr algn="ctr"/>
            <a:r>
              <a:rPr lang="pt-BR" sz="1400" b="1" dirty="0"/>
              <a:t>Gráfico 9</a:t>
            </a:r>
          </a:p>
        </p:txBody>
      </p:sp>
      <p:graphicFrame>
        <p:nvGraphicFramePr>
          <p:cNvPr id="4" name="Gráfico 3">
            <a:extLst>
              <a:ext uri="{FF2B5EF4-FFF2-40B4-BE49-F238E27FC236}">
                <a16:creationId xmlns:a16="http://schemas.microsoft.com/office/drawing/2014/main" id="{9661BF91-1E50-4F52-838D-9709B892B401}"/>
              </a:ext>
            </a:extLst>
          </p:cNvPr>
          <p:cNvGraphicFramePr>
            <a:graphicFrameLocks/>
          </p:cNvGraphicFramePr>
          <p:nvPr>
            <p:extLst>
              <p:ext uri="{D42A27DB-BD31-4B8C-83A1-F6EECF244321}">
                <p14:modId xmlns:p14="http://schemas.microsoft.com/office/powerpoint/2010/main" val="3740833543"/>
              </p:ext>
            </p:extLst>
          </p:nvPr>
        </p:nvGraphicFramePr>
        <p:xfrm>
          <a:off x="-1193679" y="173510"/>
          <a:ext cx="14253029" cy="2933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a:extLst>
              <a:ext uri="{FF2B5EF4-FFF2-40B4-BE49-F238E27FC236}">
                <a16:creationId xmlns:a16="http://schemas.microsoft.com/office/drawing/2014/main" id="{0EEB905C-0A5B-4B1D-A536-43FCE1AC78E7}"/>
              </a:ext>
            </a:extLst>
          </p:cNvPr>
          <p:cNvGraphicFramePr>
            <a:graphicFrameLocks/>
          </p:cNvGraphicFramePr>
          <p:nvPr>
            <p:extLst>
              <p:ext uri="{D42A27DB-BD31-4B8C-83A1-F6EECF244321}">
                <p14:modId xmlns:p14="http://schemas.microsoft.com/office/powerpoint/2010/main" val="2131381151"/>
              </p:ext>
            </p:extLst>
          </p:nvPr>
        </p:nvGraphicFramePr>
        <p:xfrm>
          <a:off x="682171" y="4103067"/>
          <a:ext cx="11263086" cy="257931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58044988"/>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D5B0ECF-9BF7-46BC-800F-ABA149C84171}"/>
              </a:ext>
            </a:extLst>
          </p:cNvPr>
          <p:cNvSpPr/>
          <p:nvPr/>
        </p:nvSpPr>
        <p:spPr>
          <a:xfrm>
            <a:off x="251793" y="287229"/>
            <a:ext cx="596349"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10.4</a:t>
            </a:r>
          </a:p>
        </p:txBody>
      </p:sp>
      <p:sp>
        <p:nvSpPr>
          <p:cNvPr id="3" name="CaixaDeTexto 2">
            <a:extLst>
              <a:ext uri="{FF2B5EF4-FFF2-40B4-BE49-F238E27FC236}">
                <a16:creationId xmlns:a16="http://schemas.microsoft.com/office/drawing/2014/main" id="{F45CC1B9-7108-4D64-8E7C-166EE25AD31D}"/>
              </a:ext>
            </a:extLst>
          </p:cNvPr>
          <p:cNvSpPr txBox="1"/>
          <p:nvPr/>
        </p:nvSpPr>
        <p:spPr>
          <a:xfrm>
            <a:off x="848142" y="315462"/>
            <a:ext cx="5102084" cy="369332"/>
          </a:xfrm>
          <a:prstGeom prst="rect">
            <a:avLst/>
          </a:prstGeom>
          <a:noFill/>
        </p:spPr>
        <p:txBody>
          <a:bodyPr wrap="square" rtlCol="0">
            <a:spAutoFit/>
          </a:bodyPr>
          <a:lstStyle/>
          <a:p>
            <a:r>
              <a:rPr lang="pt-BR" b="1" u="sng" dirty="0">
                <a:solidFill>
                  <a:schemeClr val="accent1">
                    <a:lumMod val="75000"/>
                  </a:schemeClr>
                </a:solidFill>
              </a:rPr>
              <a:t>RENTABILIDADE ACUMULADA - ÍNDICES</a:t>
            </a:r>
          </a:p>
        </p:txBody>
      </p:sp>
      <p:sp>
        <p:nvSpPr>
          <p:cNvPr id="8" name="CaixaDeTexto 7">
            <a:extLst>
              <a:ext uri="{FF2B5EF4-FFF2-40B4-BE49-F238E27FC236}">
                <a16:creationId xmlns:a16="http://schemas.microsoft.com/office/drawing/2014/main" id="{9476D814-A174-4E29-87E4-F9FE7D1CEC67}"/>
              </a:ext>
            </a:extLst>
          </p:cNvPr>
          <p:cNvSpPr txBox="1"/>
          <p:nvPr/>
        </p:nvSpPr>
        <p:spPr>
          <a:xfrm>
            <a:off x="4715292" y="834576"/>
            <a:ext cx="1900030" cy="307777"/>
          </a:xfrm>
          <a:prstGeom prst="rect">
            <a:avLst/>
          </a:prstGeom>
          <a:noFill/>
        </p:spPr>
        <p:txBody>
          <a:bodyPr wrap="square" rtlCol="0">
            <a:spAutoFit/>
          </a:bodyPr>
          <a:lstStyle/>
          <a:p>
            <a:pPr algn="ctr"/>
            <a:r>
              <a:rPr lang="pt-BR" sz="1400" b="1" dirty="0"/>
              <a:t>Gráfico 10</a:t>
            </a:r>
          </a:p>
        </p:txBody>
      </p:sp>
      <p:graphicFrame>
        <p:nvGraphicFramePr>
          <p:cNvPr id="5" name="Gráfico 4">
            <a:extLst>
              <a:ext uri="{FF2B5EF4-FFF2-40B4-BE49-F238E27FC236}">
                <a16:creationId xmlns:a16="http://schemas.microsoft.com/office/drawing/2014/main" id="{FCCBC397-3572-4512-BEFD-B8A39E6EC37E}"/>
              </a:ext>
            </a:extLst>
          </p:cNvPr>
          <p:cNvGraphicFramePr>
            <a:graphicFrameLocks/>
          </p:cNvGraphicFramePr>
          <p:nvPr>
            <p:extLst>
              <p:ext uri="{D42A27DB-BD31-4B8C-83A1-F6EECF244321}">
                <p14:modId xmlns:p14="http://schemas.microsoft.com/office/powerpoint/2010/main" val="120051897"/>
              </p:ext>
            </p:extLst>
          </p:nvPr>
        </p:nvGraphicFramePr>
        <p:xfrm>
          <a:off x="251793" y="2353128"/>
          <a:ext cx="11620893" cy="34671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928473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0F4A44C5-F712-46AA-8BD7-B2B67E2F0AA9}"/>
              </a:ext>
            </a:extLst>
          </p:cNvPr>
          <p:cNvSpPr/>
          <p:nvPr/>
        </p:nvSpPr>
        <p:spPr>
          <a:xfrm>
            <a:off x="251793" y="36357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6" name="CaixaDeTexto 5">
            <a:extLst>
              <a:ext uri="{FF2B5EF4-FFF2-40B4-BE49-F238E27FC236}">
                <a16:creationId xmlns:a16="http://schemas.microsoft.com/office/drawing/2014/main" id="{055739F3-BFE7-4FFC-BA51-2A9036C125B3}"/>
              </a:ext>
            </a:extLst>
          </p:cNvPr>
          <p:cNvSpPr txBox="1"/>
          <p:nvPr/>
        </p:nvSpPr>
        <p:spPr>
          <a:xfrm>
            <a:off x="848142" y="391805"/>
            <a:ext cx="4041913" cy="369332"/>
          </a:xfrm>
          <a:prstGeom prst="rect">
            <a:avLst/>
          </a:prstGeom>
          <a:noFill/>
        </p:spPr>
        <p:txBody>
          <a:bodyPr wrap="square" rtlCol="0">
            <a:spAutoFit/>
          </a:bodyPr>
          <a:lstStyle/>
          <a:p>
            <a:r>
              <a:rPr lang="pt-BR" b="1" u="sng" dirty="0">
                <a:solidFill>
                  <a:schemeClr val="accent1">
                    <a:lumMod val="75000"/>
                  </a:schemeClr>
                </a:solidFill>
              </a:rPr>
              <a:t>EVOLUÇÃO PATRIMONIAL</a:t>
            </a:r>
          </a:p>
        </p:txBody>
      </p:sp>
      <p:sp>
        <p:nvSpPr>
          <p:cNvPr id="10" name="CaixaDeTexto 9">
            <a:extLst>
              <a:ext uri="{FF2B5EF4-FFF2-40B4-BE49-F238E27FC236}">
                <a16:creationId xmlns:a16="http://schemas.microsoft.com/office/drawing/2014/main" id="{7554588B-6650-48F4-BE45-702DC3D4EE1B}"/>
              </a:ext>
            </a:extLst>
          </p:cNvPr>
          <p:cNvSpPr txBox="1"/>
          <p:nvPr/>
        </p:nvSpPr>
        <p:spPr>
          <a:xfrm>
            <a:off x="5195511" y="3171202"/>
            <a:ext cx="1900030" cy="307777"/>
          </a:xfrm>
          <a:prstGeom prst="rect">
            <a:avLst/>
          </a:prstGeom>
          <a:noFill/>
        </p:spPr>
        <p:txBody>
          <a:bodyPr wrap="square" rtlCol="0">
            <a:spAutoFit/>
          </a:bodyPr>
          <a:lstStyle/>
          <a:p>
            <a:pPr algn="ctr"/>
            <a:r>
              <a:rPr lang="pt-BR" sz="1400" b="1" dirty="0"/>
              <a:t>Gráfico 11</a:t>
            </a:r>
          </a:p>
        </p:txBody>
      </p:sp>
      <p:graphicFrame>
        <p:nvGraphicFramePr>
          <p:cNvPr id="3" name="Gráfico 2">
            <a:extLst>
              <a:ext uri="{FF2B5EF4-FFF2-40B4-BE49-F238E27FC236}">
                <a16:creationId xmlns:a16="http://schemas.microsoft.com/office/drawing/2014/main" id="{EC0FF696-4163-4FC3-ABB0-99FCA8CA8965}"/>
              </a:ext>
            </a:extLst>
          </p:cNvPr>
          <p:cNvGraphicFramePr>
            <a:graphicFrameLocks/>
          </p:cNvGraphicFramePr>
          <p:nvPr>
            <p:extLst>
              <p:ext uri="{D42A27DB-BD31-4B8C-83A1-F6EECF244321}">
                <p14:modId xmlns:p14="http://schemas.microsoft.com/office/powerpoint/2010/main" val="1710257293"/>
              </p:ext>
            </p:extLst>
          </p:nvPr>
        </p:nvGraphicFramePr>
        <p:xfrm>
          <a:off x="848142" y="3532909"/>
          <a:ext cx="10594769" cy="3325091"/>
        </p:xfrm>
        <a:graphic>
          <a:graphicData uri="http://schemas.openxmlformats.org/drawingml/2006/chart">
            <c:chart xmlns:c="http://schemas.openxmlformats.org/drawingml/2006/chart" xmlns:r="http://schemas.openxmlformats.org/officeDocument/2006/relationships" r:id="rId3"/>
          </a:graphicData>
        </a:graphic>
      </p:graphicFrame>
      <p:sp>
        <p:nvSpPr>
          <p:cNvPr id="2" name="CaixaDeTexto 1">
            <a:extLst>
              <a:ext uri="{FF2B5EF4-FFF2-40B4-BE49-F238E27FC236}">
                <a16:creationId xmlns:a16="http://schemas.microsoft.com/office/drawing/2014/main" id="{353D042E-F290-518D-1E9E-BF8541B9E7CB}"/>
              </a:ext>
            </a:extLst>
          </p:cNvPr>
          <p:cNvSpPr txBox="1"/>
          <p:nvPr/>
        </p:nvSpPr>
        <p:spPr>
          <a:xfrm>
            <a:off x="687913" y="1177526"/>
            <a:ext cx="10827026" cy="646331"/>
          </a:xfrm>
          <a:prstGeom prst="rect">
            <a:avLst/>
          </a:prstGeom>
          <a:noFill/>
        </p:spPr>
        <p:txBody>
          <a:bodyPr wrap="square" rtlCol="0">
            <a:spAutoFit/>
          </a:bodyPr>
          <a:lstStyle/>
          <a:p>
            <a:pPr algn="just"/>
            <a:r>
              <a:rPr lang="pt-BR" dirty="0"/>
              <a:t>O </a:t>
            </a:r>
            <a:r>
              <a:rPr lang="pt-BR" b="1" dirty="0"/>
              <a:t>Gráfico 11 </a:t>
            </a:r>
            <a:r>
              <a:rPr lang="pt-BR" dirty="0"/>
              <a:t>mostra</a:t>
            </a:r>
            <a:r>
              <a:rPr lang="pt-BR" b="1" dirty="0"/>
              <a:t> </a:t>
            </a:r>
            <a:r>
              <a:rPr lang="pt-BR" dirty="0"/>
              <a:t>a evolução patrimonial do Fundo Previdenciário Capitalizado desde janeiro de 2020 até o mês atual. Na comparação do período o fundo teve um aumento de patrimônio da ordem de 497 milhões.</a:t>
            </a:r>
          </a:p>
        </p:txBody>
      </p:sp>
    </p:spTree>
    <p:extLst>
      <p:ext uri="{BB962C8B-B14F-4D97-AF65-F5344CB8AC3E}">
        <p14:creationId xmlns:p14="http://schemas.microsoft.com/office/powerpoint/2010/main" val="340343717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BC8E006-3950-4816-B0F6-A8ED43E64F87}"/>
              </a:ext>
            </a:extLst>
          </p:cNvPr>
          <p:cNvSpPr/>
          <p:nvPr/>
        </p:nvSpPr>
        <p:spPr>
          <a:xfrm>
            <a:off x="278297" y="258420"/>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12</a:t>
            </a:r>
          </a:p>
        </p:txBody>
      </p:sp>
      <p:sp>
        <p:nvSpPr>
          <p:cNvPr id="3" name="CaixaDeTexto 2">
            <a:extLst>
              <a:ext uri="{FF2B5EF4-FFF2-40B4-BE49-F238E27FC236}">
                <a16:creationId xmlns:a16="http://schemas.microsoft.com/office/drawing/2014/main" id="{04302DDF-899C-4CD2-BD98-112FDAF7F146}"/>
              </a:ext>
            </a:extLst>
          </p:cNvPr>
          <p:cNvSpPr txBox="1"/>
          <p:nvPr/>
        </p:nvSpPr>
        <p:spPr>
          <a:xfrm>
            <a:off x="874646" y="286653"/>
            <a:ext cx="4041913" cy="369332"/>
          </a:xfrm>
          <a:prstGeom prst="rect">
            <a:avLst/>
          </a:prstGeom>
          <a:noFill/>
        </p:spPr>
        <p:txBody>
          <a:bodyPr wrap="square" rtlCol="0">
            <a:spAutoFit/>
          </a:bodyPr>
          <a:lstStyle/>
          <a:p>
            <a:r>
              <a:rPr lang="pt-BR" b="1" u="sng" dirty="0">
                <a:solidFill>
                  <a:schemeClr val="accent1">
                    <a:lumMod val="75000"/>
                  </a:schemeClr>
                </a:solidFill>
              </a:rPr>
              <a:t>RENDIMENTOS MENSAIS</a:t>
            </a:r>
          </a:p>
        </p:txBody>
      </p:sp>
      <p:sp>
        <p:nvSpPr>
          <p:cNvPr id="6" name="CaixaDeTexto 5">
            <a:extLst>
              <a:ext uri="{FF2B5EF4-FFF2-40B4-BE49-F238E27FC236}">
                <a16:creationId xmlns:a16="http://schemas.microsoft.com/office/drawing/2014/main" id="{8FE0CD62-5A5F-404D-8425-9AC801FE3CD6}"/>
              </a:ext>
            </a:extLst>
          </p:cNvPr>
          <p:cNvSpPr txBox="1"/>
          <p:nvPr/>
        </p:nvSpPr>
        <p:spPr>
          <a:xfrm>
            <a:off x="5145985" y="3121223"/>
            <a:ext cx="1900030" cy="307777"/>
          </a:xfrm>
          <a:prstGeom prst="rect">
            <a:avLst/>
          </a:prstGeom>
          <a:noFill/>
        </p:spPr>
        <p:txBody>
          <a:bodyPr wrap="square" rtlCol="0">
            <a:spAutoFit/>
          </a:bodyPr>
          <a:lstStyle/>
          <a:p>
            <a:pPr algn="ctr"/>
            <a:r>
              <a:rPr lang="pt-BR" sz="1400" b="1" dirty="0"/>
              <a:t>Gráfico 12</a:t>
            </a:r>
          </a:p>
        </p:txBody>
      </p:sp>
      <p:graphicFrame>
        <p:nvGraphicFramePr>
          <p:cNvPr id="4" name="Gráfico 3">
            <a:extLst>
              <a:ext uri="{FF2B5EF4-FFF2-40B4-BE49-F238E27FC236}">
                <a16:creationId xmlns:a16="http://schemas.microsoft.com/office/drawing/2014/main" id="{AF923E78-9FD9-4DA1-88DF-CD5F7859A8FD}"/>
              </a:ext>
            </a:extLst>
          </p:cNvPr>
          <p:cNvGraphicFramePr>
            <a:graphicFrameLocks/>
          </p:cNvGraphicFramePr>
          <p:nvPr>
            <p:extLst>
              <p:ext uri="{D42A27DB-BD31-4B8C-83A1-F6EECF244321}">
                <p14:modId xmlns:p14="http://schemas.microsoft.com/office/powerpoint/2010/main" val="2491859036"/>
              </p:ext>
            </p:extLst>
          </p:nvPr>
        </p:nvGraphicFramePr>
        <p:xfrm>
          <a:off x="1087941" y="3429000"/>
          <a:ext cx="10684969" cy="3052617"/>
        </p:xfrm>
        <a:graphic>
          <a:graphicData uri="http://schemas.openxmlformats.org/drawingml/2006/chart">
            <c:chart xmlns:c="http://schemas.openxmlformats.org/drawingml/2006/chart" xmlns:r="http://schemas.openxmlformats.org/officeDocument/2006/relationships" r:id="rId3"/>
          </a:graphicData>
        </a:graphic>
      </p:graphicFrame>
      <p:sp>
        <p:nvSpPr>
          <p:cNvPr id="5" name="CaixaDeTexto 4">
            <a:extLst>
              <a:ext uri="{FF2B5EF4-FFF2-40B4-BE49-F238E27FC236}">
                <a16:creationId xmlns:a16="http://schemas.microsoft.com/office/drawing/2014/main" id="{976FBC4F-2315-6C55-B382-A2E2CF953859}"/>
              </a:ext>
            </a:extLst>
          </p:cNvPr>
          <p:cNvSpPr txBox="1"/>
          <p:nvPr/>
        </p:nvSpPr>
        <p:spPr>
          <a:xfrm>
            <a:off x="523462" y="914736"/>
            <a:ext cx="10919789" cy="646331"/>
          </a:xfrm>
          <a:prstGeom prst="rect">
            <a:avLst/>
          </a:prstGeom>
          <a:noFill/>
        </p:spPr>
        <p:txBody>
          <a:bodyPr wrap="square" rtlCol="0">
            <a:spAutoFit/>
          </a:bodyPr>
          <a:lstStyle/>
          <a:p>
            <a:pPr algn="just"/>
            <a:r>
              <a:rPr lang="pt-BR" dirty="0"/>
              <a:t>No </a:t>
            </a:r>
            <a:r>
              <a:rPr lang="pt-BR" b="1" dirty="0"/>
              <a:t>Gráfico 12 </a:t>
            </a:r>
            <a:r>
              <a:rPr lang="pt-BR" dirty="0"/>
              <a:t>pode ser observado o rendimento mensal e o total de ingressos do Fundo Previdenciário Capitalizado em milhões de reais. No mês de MARÇO o fundo teve retorno de </a:t>
            </a:r>
            <a:r>
              <a:rPr lang="pt-BR" sz="1800" b="0" i="0" u="none" strike="noStrike" dirty="0">
                <a:effectLst/>
                <a:latin typeface="Calibri"/>
              </a:rPr>
              <a:t>R$ </a:t>
            </a:r>
            <a:r>
              <a:rPr lang="pt-BR" dirty="0">
                <a:latin typeface="Calibri"/>
              </a:rPr>
              <a:t>5</a:t>
            </a:r>
            <a:r>
              <a:rPr lang="pt-BR" sz="1800" b="0" i="0" u="none" strike="noStrike" dirty="0">
                <a:effectLst/>
                <a:latin typeface="Calibri"/>
              </a:rPr>
              <a:t>.8M </a:t>
            </a:r>
            <a:r>
              <a:rPr lang="pt-BR" dirty="0"/>
              <a:t>e o total de ingressos foi de R$ 8.7M.</a:t>
            </a:r>
          </a:p>
        </p:txBody>
      </p:sp>
    </p:spTree>
    <p:extLst>
      <p:ext uri="{BB962C8B-B14F-4D97-AF65-F5344CB8AC3E}">
        <p14:creationId xmlns:p14="http://schemas.microsoft.com/office/powerpoint/2010/main" val="723476189"/>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3BC1B85-2087-49F1-B635-E4FF03219940}"/>
              </a:ext>
            </a:extLst>
          </p:cNvPr>
          <p:cNvSpPr/>
          <p:nvPr/>
        </p:nvSpPr>
        <p:spPr>
          <a:xfrm>
            <a:off x="145775" y="8933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13</a:t>
            </a:r>
          </a:p>
        </p:txBody>
      </p:sp>
      <p:sp>
        <p:nvSpPr>
          <p:cNvPr id="3" name="CaixaDeTexto 2">
            <a:extLst>
              <a:ext uri="{FF2B5EF4-FFF2-40B4-BE49-F238E27FC236}">
                <a16:creationId xmlns:a16="http://schemas.microsoft.com/office/drawing/2014/main" id="{98D70D8C-F073-400D-B447-B2B716EAC16E}"/>
              </a:ext>
            </a:extLst>
          </p:cNvPr>
          <p:cNvSpPr txBox="1"/>
          <p:nvPr/>
        </p:nvSpPr>
        <p:spPr>
          <a:xfrm>
            <a:off x="742124" y="117571"/>
            <a:ext cx="4041913" cy="369332"/>
          </a:xfrm>
          <a:prstGeom prst="rect">
            <a:avLst/>
          </a:prstGeom>
          <a:noFill/>
        </p:spPr>
        <p:txBody>
          <a:bodyPr wrap="square" rtlCol="0">
            <a:spAutoFit/>
          </a:bodyPr>
          <a:lstStyle/>
          <a:p>
            <a:r>
              <a:rPr lang="pt-BR" b="1" u="sng" dirty="0">
                <a:solidFill>
                  <a:schemeClr val="accent1">
                    <a:lumMod val="75000"/>
                  </a:schemeClr>
                </a:solidFill>
              </a:rPr>
              <a:t>COMPARATIVO VOLUME ANBIMA</a:t>
            </a:r>
          </a:p>
        </p:txBody>
      </p:sp>
      <p:sp>
        <p:nvSpPr>
          <p:cNvPr id="11" name="CaixaDeTexto 10">
            <a:extLst>
              <a:ext uri="{FF2B5EF4-FFF2-40B4-BE49-F238E27FC236}">
                <a16:creationId xmlns:a16="http://schemas.microsoft.com/office/drawing/2014/main" id="{6C98B989-BB17-40C0-8AA1-4E67A15B5E81}"/>
              </a:ext>
            </a:extLst>
          </p:cNvPr>
          <p:cNvSpPr txBox="1"/>
          <p:nvPr/>
        </p:nvSpPr>
        <p:spPr>
          <a:xfrm>
            <a:off x="523461" y="980374"/>
            <a:ext cx="10919789" cy="2585323"/>
          </a:xfrm>
          <a:prstGeom prst="rect">
            <a:avLst/>
          </a:prstGeom>
          <a:noFill/>
        </p:spPr>
        <p:txBody>
          <a:bodyPr wrap="square" rtlCol="0">
            <a:spAutoFit/>
          </a:bodyPr>
          <a:lstStyle/>
          <a:p>
            <a:pPr algn="just"/>
            <a:r>
              <a:rPr lang="pt-BR" dirty="0"/>
              <a:t>De acordo com a Resolução nº 4.963, o total das aplicações dos recursos do RPPS em fundos de investimento e carteiras administradas não pode exceder a 5% do volume total de recursos de terceiros gerido por um mesmo gestor ou por gestoras ligadas ao seu respectivo grupo econômico. Na </a:t>
            </a:r>
            <a:r>
              <a:rPr lang="pt-BR" b="1" dirty="0"/>
              <a:t>Tabela 4, </a:t>
            </a:r>
            <a:r>
              <a:rPr lang="pt-BR" dirty="0"/>
              <a:t>a coluna “Volume Aplicado x Volume sob Gestão” mostra os percentuais do valor aplicado pelo Fundo Previdenciário Capitalizado comparado ao total de recursos geridos pelas instituições financeiras. Todos os números desta coluna são inferiores ao limite determinado na norma. A resolução também determina que os RPPS somente poderão alocar recursos em fundos de investimentos cujo administrador do fundo detenha, no máximo, 50% dos recursos sob sua administração oriundos de regimes próprios de previdência social. Na coluna “Volume com RPPS x Volume de Administração” da </a:t>
            </a:r>
            <a:r>
              <a:rPr lang="pt-BR" b="1" dirty="0"/>
              <a:t>Tabela 5</a:t>
            </a:r>
            <a:r>
              <a:rPr lang="pt-BR" dirty="0"/>
              <a:t>, é mostrado o percentual de recursos oriundos de RPPS em relação ao total de recursos administrados. </a:t>
            </a:r>
            <a:endParaRPr lang="pt-BR" b="1" dirty="0"/>
          </a:p>
        </p:txBody>
      </p:sp>
    </p:spTree>
    <p:extLst>
      <p:ext uri="{BB962C8B-B14F-4D97-AF65-F5344CB8AC3E}">
        <p14:creationId xmlns:p14="http://schemas.microsoft.com/office/powerpoint/2010/main" val="3665264229"/>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AEC2B2E-57B3-4715-BF17-68DD4D3DFA95}"/>
              </a:ext>
            </a:extLst>
          </p:cNvPr>
          <p:cNvSpPr/>
          <p:nvPr/>
        </p:nvSpPr>
        <p:spPr>
          <a:xfrm>
            <a:off x="145774" y="180361"/>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13.1</a:t>
            </a:r>
          </a:p>
        </p:txBody>
      </p:sp>
      <p:sp>
        <p:nvSpPr>
          <p:cNvPr id="5" name="CaixaDeTexto 4">
            <a:extLst>
              <a:ext uri="{FF2B5EF4-FFF2-40B4-BE49-F238E27FC236}">
                <a16:creationId xmlns:a16="http://schemas.microsoft.com/office/drawing/2014/main" id="{947550B5-B172-4557-8CE0-CCB5FD9CC1E7}"/>
              </a:ext>
            </a:extLst>
          </p:cNvPr>
          <p:cNvSpPr txBox="1"/>
          <p:nvPr/>
        </p:nvSpPr>
        <p:spPr>
          <a:xfrm>
            <a:off x="742123" y="208594"/>
            <a:ext cx="5724937" cy="369332"/>
          </a:xfrm>
          <a:prstGeom prst="rect">
            <a:avLst/>
          </a:prstGeom>
          <a:noFill/>
        </p:spPr>
        <p:txBody>
          <a:bodyPr wrap="square" rtlCol="0">
            <a:spAutoFit/>
          </a:bodyPr>
          <a:lstStyle/>
          <a:p>
            <a:r>
              <a:rPr lang="pt-BR" b="1" u="sng" dirty="0">
                <a:solidFill>
                  <a:schemeClr val="accent1">
                    <a:lumMod val="75000"/>
                  </a:schemeClr>
                </a:solidFill>
              </a:rPr>
              <a:t>VOLUME APLICADO X VOLUME SOB GESTÃO ANBIMA</a:t>
            </a:r>
          </a:p>
        </p:txBody>
      </p:sp>
      <p:sp>
        <p:nvSpPr>
          <p:cNvPr id="7" name="Retângulo 6">
            <a:extLst>
              <a:ext uri="{FF2B5EF4-FFF2-40B4-BE49-F238E27FC236}">
                <a16:creationId xmlns:a16="http://schemas.microsoft.com/office/drawing/2014/main" id="{249CE590-9E9B-4EBF-8A0D-4F3B8C6103CE}"/>
              </a:ext>
            </a:extLst>
          </p:cNvPr>
          <p:cNvSpPr/>
          <p:nvPr/>
        </p:nvSpPr>
        <p:spPr>
          <a:xfrm>
            <a:off x="145774" y="3820586"/>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13.1</a:t>
            </a:r>
          </a:p>
        </p:txBody>
      </p:sp>
      <p:sp>
        <p:nvSpPr>
          <p:cNvPr id="8" name="CaixaDeTexto 7">
            <a:extLst>
              <a:ext uri="{FF2B5EF4-FFF2-40B4-BE49-F238E27FC236}">
                <a16:creationId xmlns:a16="http://schemas.microsoft.com/office/drawing/2014/main" id="{5AE31A7B-7D6E-4C32-BDBD-74293CA3BB89}"/>
              </a:ext>
            </a:extLst>
          </p:cNvPr>
          <p:cNvSpPr txBox="1"/>
          <p:nvPr/>
        </p:nvSpPr>
        <p:spPr>
          <a:xfrm>
            <a:off x="742123" y="3848044"/>
            <a:ext cx="6944137" cy="369332"/>
          </a:xfrm>
          <a:prstGeom prst="rect">
            <a:avLst/>
          </a:prstGeom>
          <a:noFill/>
        </p:spPr>
        <p:txBody>
          <a:bodyPr wrap="square" rtlCol="0">
            <a:spAutoFit/>
          </a:bodyPr>
          <a:lstStyle/>
          <a:p>
            <a:r>
              <a:rPr lang="pt-BR" b="1" u="sng" dirty="0">
                <a:solidFill>
                  <a:schemeClr val="accent1">
                    <a:lumMod val="75000"/>
                  </a:schemeClr>
                </a:solidFill>
              </a:rPr>
              <a:t>VOLUME APLICADO X VOLUME SOB ADMINISTRAÇÃO ANBIMA</a:t>
            </a:r>
          </a:p>
        </p:txBody>
      </p:sp>
      <p:sp>
        <p:nvSpPr>
          <p:cNvPr id="11" name="CaixaDeTexto 10">
            <a:extLst>
              <a:ext uri="{FF2B5EF4-FFF2-40B4-BE49-F238E27FC236}">
                <a16:creationId xmlns:a16="http://schemas.microsoft.com/office/drawing/2014/main" id="{2BC715C9-09E6-482A-A82E-EDE4ED1E6910}"/>
              </a:ext>
            </a:extLst>
          </p:cNvPr>
          <p:cNvSpPr txBox="1"/>
          <p:nvPr/>
        </p:nvSpPr>
        <p:spPr>
          <a:xfrm>
            <a:off x="10284138" y="239371"/>
            <a:ext cx="1900030" cy="307777"/>
          </a:xfrm>
          <a:prstGeom prst="rect">
            <a:avLst/>
          </a:prstGeom>
          <a:noFill/>
        </p:spPr>
        <p:txBody>
          <a:bodyPr wrap="square" rtlCol="0">
            <a:spAutoFit/>
          </a:bodyPr>
          <a:lstStyle/>
          <a:p>
            <a:pPr algn="ctr"/>
            <a:r>
              <a:rPr lang="pt-BR" sz="1400" b="1" dirty="0"/>
              <a:t>Tabela 4</a:t>
            </a:r>
          </a:p>
        </p:txBody>
      </p:sp>
      <p:sp>
        <p:nvSpPr>
          <p:cNvPr id="12" name="CaixaDeTexto 11">
            <a:extLst>
              <a:ext uri="{FF2B5EF4-FFF2-40B4-BE49-F238E27FC236}">
                <a16:creationId xmlns:a16="http://schemas.microsoft.com/office/drawing/2014/main" id="{8B8FFF24-0D0C-443D-863B-0160B5F3CAA0}"/>
              </a:ext>
            </a:extLst>
          </p:cNvPr>
          <p:cNvSpPr txBox="1"/>
          <p:nvPr/>
        </p:nvSpPr>
        <p:spPr>
          <a:xfrm>
            <a:off x="10291970" y="3915193"/>
            <a:ext cx="1900030" cy="307777"/>
          </a:xfrm>
          <a:prstGeom prst="rect">
            <a:avLst/>
          </a:prstGeom>
          <a:noFill/>
        </p:spPr>
        <p:txBody>
          <a:bodyPr wrap="square" rtlCol="0">
            <a:spAutoFit/>
          </a:bodyPr>
          <a:lstStyle/>
          <a:p>
            <a:pPr algn="ctr"/>
            <a:r>
              <a:rPr lang="pt-BR" sz="1400" b="1" dirty="0"/>
              <a:t>Tabela 5</a:t>
            </a:r>
          </a:p>
        </p:txBody>
      </p:sp>
      <p:graphicFrame>
        <p:nvGraphicFramePr>
          <p:cNvPr id="2" name="Tabela 1">
            <a:extLst>
              <a:ext uri="{FF2B5EF4-FFF2-40B4-BE49-F238E27FC236}">
                <a16:creationId xmlns:a16="http://schemas.microsoft.com/office/drawing/2014/main" id="{D8165F84-89EE-E2D7-9445-D7902A7657B3}"/>
              </a:ext>
            </a:extLst>
          </p:cNvPr>
          <p:cNvGraphicFramePr>
            <a:graphicFrameLocks noGrp="1"/>
          </p:cNvGraphicFramePr>
          <p:nvPr>
            <p:extLst>
              <p:ext uri="{D42A27DB-BD31-4B8C-83A1-F6EECF244321}">
                <p14:modId xmlns:p14="http://schemas.microsoft.com/office/powerpoint/2010/main" val="2500512375"/>
              </p:ext>
            </p:extLst>
          </p:nvPr>
        </p:nvGraphicFramePr>
        <p:xfrm>
          <a:off x="145773" y="596981"/>
          <a:ext cx="11897959" cy="3183255"/>
        </p:xfrm>
        <a:graphic>
          <a:graphicData uri="http://schemas.openxmlformats.org/drawingml/2006/table">
            <a:tbl>
              <a:tblPr/>
              <a:tblGrid>
                <a:gridCol w="4389898">
                  <a:extLst>
                    <a:ext uri="{9D8B030D-6E8A-4147-A177-3AD203B41FA5}">
                      <a16:colId xmlns:a16="http://schemas.microsoft.com/office/drawing/2014/main" val="3357522591"/>
                    </a:ext>
                  </a:extLst>
                </a:gridCol>
                <a:gridCol w="2391456">
                  <a:extLst>
                    <a:ext uri="{9D8B030D-6E8A-4147-A177-3AD203B41FA5}">
                      <a16:colId xmlns:a16="http://schemas.microsoft.com/office/drawing/2014/main" val="462293325"/>
                    </a:ext>
                  </a:extLst>
                </a:gridCol>
                <a:gridCol w="2298765">
                  <a:extLst>
                    <a:ext uri="{9D8B030D-6E8A-4147-A177-3AD203B41FA5}">
                      <a16:colId xmlns:a16="http://schemas.microsoft.com/office/drawing/2014/main" val="2215058110"/>
                    </a:ext>
                  </a:extLst>
                </a:gridCol>
                <a:gridCol w="2817840">
                  <a:extLst>
                    <a:ext uri="{9D8B030D-6E8A-4147-A177-3AD203B41FA5}">
                      <a16:colId xmlns:a16="http://schemas.microsoft.com/office/drawing/2014/main" val="2487958811"/>
                    </a:ext>
                  </a:extLst>
                </a:gridCol>
              </a:tblGrid>
              <a:tr h="400050">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Gestor de Recursos</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 PL JaboatãoPrev</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Volume Aplicado x Volume sob Gestão (A/B)</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Volume com RPPS x Volume de Gestão  (C/B)</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058282435"/>
                  </a:ext>
                </a:extLst>
              </a:tr>
              <a:tr h="200025">
                <a:tc>
                  <a:txBody>
                    <a:bodyPr/>
                    <a:lstStyle/>
                    <a:p>
                      <a:pPr algn="l" fontAlgn="b"/>
                      <a:r>
                        <a:rPr lang="pt-BR" sz="1200" b="0" i="0" u="none" strike="noStrike">
                          <a:solidFill>
                            <a:srgbClr val="000000"/>
                          </a:solidFill>
                          <a:effectLst/>
                          <a:latin typeface="Calibri" panose="020F0502020204030204" pitchFamily="34" charset="0"/>
                        </a:rPr>
                        <a:t>BB DTVM (GRUPO BANCO DO BRASIL)</a:t>
                      </a:r>
                    </a:p>
                  </a:txBody>
                  <a:tcPr marL="0" marR="0" marT="0" marB="0" anchor="b">
                    <a:lnL>
                      <a:noFill/>
                    </a:lnL>
                    <a:lnR>
                      <a:noFill/>
                    </a:lnR>
                    <a:lnT>
                      <a:noFill/>
                    </a:lnT>
                    <a:lnB>
                      <a:noFill/>
                    </a:lnB>
                    <a:noFill/>
                  </a:tcPr>
                </a:tc>
                <a:tc>
                  <a:txBody>
                    <a:bodyPr/>
                    <a:lstStyle/>
                    <a:p>
                      <a:pPr algn="ctr" fontAlgn="b"/>
                      <a:r>
                        <a:rPr lang="pt-BR" sz="1200" b="0" i="0" u="none" strike="noStrike" dirty="0">
                          <a:solidFill>
                            <a:srgbClr val="000000"/>
                          </a:solidFill>
                          <a:effectLst/>
                          <a:latin typeface="Arial" panose="020B0604020202020204" pitchFamily="34" charset="0"/>
                        </a:rPr>
                        <a:t>40,21%</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0,02%</a:t>
                      </a:r>
                    </a:p>
                  </a:txBody>
                  <a:tcPr marL="0" marR="0" marT="0"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5,34%</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837861958"/>
                  </a:ext>
                </a:extLst>
              </a:tr>
              <a:tr h="200025">
                <a:tc>
                  <a:txBody>
                    <a:bodyPr/>
                    <a:lstStyle/>
                    <a:p>
                      <a:pPr algn="l" fontAlgn="b"/>
                      <a:r>
                        <a:rPr lang="pt-BR" sz="1200" b="0" i="0" u="none" strike="noStrike">
                          <a:solidFill>
                            <a:srgbClr val="000000"/>
                          </a:solidFill>
                          <a:effectLst/>
                          <a:latin typeface="Calibri" panose="020F0502020204030204" pitchFamily="34" charset="0"/>
                        </a:rPr>
                        <a:t>TESOURO NACIONAL </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28,92%</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0,00%</a:t>
                      </a:r>
                    </a:p>
                  </a:txBody>
                  <a:tcPr marL="0" marR="0" marT="0"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562242885"/>
                  </a:ext>
                </a:extLst>
              </a:tr>
              <a:tr h="200025">
                <a:tc>
                  <a:txBody>
                    <a:bodyPr/>
                    <a:lstStyle/>
                    <a:p>
                      <a:pPr algn="l" fontAlgn="b"/>
                      <a:r>
                        <a:rPr lang="pt-BR" sz="1200" b="0" i="0" u="none" strike="noStrike">
                          <a:solidFill>
                            <a:srgbClr val="000000"/>
                          </a:solidFill>
                          <a:effectLst/>
                          <a:latin typeface="Calibri" panose="020F0502020204030204" pitchFamily="34" charset="0"/>
                        </a:rPr>
                        <a:t>CAIXA DISTRIBUIDORA DE TITULOS E VALORES MOBILIARIOS S.A</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16,63%</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0,03%</a:t>
                      </a:r>
                    </a:p>
                  </a:txBody>
                  <a:tcPr marL="0" marR="0" marT="0"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14,39%</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54139657"/>
                  </a:ext>
                </a:extLst>
              </a:tr>
              <a:tr h="200025">
                <a:tc>
                  <a:txBody>
                    <a:bodyPr/>
                    <a:lstStyle/>
                    <a:p>
                      <a:pPr algn="l" fontAlgn="b"/>
                      <a:r>
                        <a:rPr lang="pt-BR" sz="1200" b="0" i="0" u="none" strike="noStrike">
                          <a:solidFill>
                            <a:srgbClr val="000000"/>
                          </a:solidFill>
                          <a:effectLst/>
                          <a:latin typeface="Calibri" panose="020F0502020204030204" pitchFamily="34" charset="0"/>
                        </a:rPr>
                        <a:t>BTG PACTUAL ASSET MANAGEMENT</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3,77%</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0,01%</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1,54%</a:t>
                      </a:r>
                    </a:p>
                  </a:txBody>
                  <a:tcPr marL="0" marR="0" marT="0" marB="0" anchor="b">
                    <a:lnL>
                      <a:noFill/>
                    </a:lnL>
                    <a:lnR>
                      <a:noFill/>
                    </a:lnR>
                    <a:lnT>
                      <a:noFill/>
                    </a:lnT>
                    <a:lnB>
                      <a:noFill/>
                    </a:lnB>
                    <a:noFill/>
                  </a:tcPr>
                </a:tc>
                <a:extLst>
                  <a:ext uri="{0D108BD9-81ED-4DB2-BD59-A6C34878D82A}">
                    <a16:rowId xmlns:a16="http://schemas.microsoft.com/office/drawing/2014/main" val="4004123853"/>
                  </a:ext>
                </a:extLst>
              </a:tr>
              <a:tr h="200025">
                <a:tc>
                  <a:txBody>
                    <a:bodyPr/>
                    <a:lstStyle/>
                    <a:p>
                      <a:pPr algn="l" fontAlgn="b"/>
                      <a:r>
                        <a:rPr lang="pt-BR" sz="1200" b="0" i="0" u="none" strike="noStrike">
                          <a:solidFill>
                            <a:srgbClr val="000000"/>
                          </a:solidFill>
                          <a:effectLst/>
                          <a:latin typeface="Calibri" panose="020F0502020204030204" pitchFamily="34" charset="0"/>
                        </a:rPr>
                        <a:t>BRAM - Bradesco Asset Management S.A. - DTVM</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2,67%</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0,00%</a:t>
                      </a:r>
                    </a:p>
                  </a:txBody>
                  <a:tcPr marL="0" marR="0" marT="0"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1,81%</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246671208"/>
                  </a:ext>
                </a:extLst>
              </a:tr>
              <a:tr h="200025">
                <a:tc>
                  <a:txBody>
                    <a:bodyPr/>
                    <a:lstStyle/>
                    <a:p>
                      <a:pPr algn="l" fontAlgn="b"/>
                      <a:r>
                        <a:rPr lang="pt-BR" sz="1200" b="0" i="0" u="none" strike="noStrike">
                          <a:solidFill>
                            <a:srgbClr val="000000"/>
                          </a:solidFill>
                          <a:effectLst/>
                          <a:latin typeface="Calibri" panose="020F0502020204030204" pitchFamily="34" charset="0"/>
                        </a:rPr>
                        <a:t> FINACAP INVESTIMENTOS LTDA </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1,00%</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0,96%</a:t>
                      </a:r>
                    </a:p>
                  </a:txBody>
                  <a:tcPr marL="0" marR="0" marT="0"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10,69%</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655203671"/>
                  </a:ext>
                </a:extLst>
              </a:tr>
              <a:tr h="200025">
                <a:tc>
                  <a:txBody>
                    <a:bodyPr/>
                    <a:lstStyle/>
                    <a:p>
                      <a:pPr algn="l" fontAlgn="b"/>
                      <a:r>
                        <a:rPr lang="pt-BR" sz="1200" b="0" i="0" u="none" strike="noStrike">
                          <a:solidFill>
                            <a:srgbClr val="000000"/>
                          </a:solidFill>
                          <a:effectLst/>
                          <a:latin typeface="Calibri" panose="020F0502020204030204" pitchFamily="34" charset="0"/>
                        </a:rPr>
                        <a:t> CONSTANCIA INVESTIMENTOS </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0,60%</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0,32%</a:t>
                      </a:r>
                    </a:p>
                  </a:txBody>
                  <a:tcPr marL="0" marR="0" marT="0"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35,92%</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559505916"/>
                  </a:ext>
                </a:extLst>
              </a:tr>
              <a:tr h="200025">
                <a:tc>
                  <a:txBody>
                    <a:bodyPr/>
                    <a:lstStyle/>
                    <a:p>
                      <a:pPr algn="l" fontAlgn="b"/>
                      <a:r>
                        <a:rPr lang="pt-BR" sz="1200" b="0" i="0" u="none" strike="noStrike">
                          <a:solidFill>
                            <a:srgbClr val="000000"/>
                          </a:solidFill>
                          <a:effectLst/>
                          <a:latin typeface="Calibri" panose="020F0502020204030204" pitchFamily="34" charset="0"/>
                        </a:rPr>
                        <a:t>AZ QUEST INVESTIMENTOS</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0,85%</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0,03%</a:t>
                      </a:r>
                    </a:p>
                  </a:txBody>
                  <a:tcPr marL="0" marR="0" marT="0"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5,06%</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180096156"/>
                  </a:ext>
                </a:extLst>
              </a:tr>
              <a:tr h="200025">
                <a:tc>
                  <a:txBody>
                    <a:bodyPr/>
                    <a:lstStyle/>
                    <a:p>
                      <a:pPr algn="l" fontAlgn="b"/>
                      <a:r>
                        <a:rPr lang="pt-BR" sz="1200" b="0" i="0" u="none" strike="noStrike">
                          <a:solidFill>
                            <a:srgbClr val="000000"/>
                          </a:solidFill>
                          <a:effectLst/>
                          <a:latin typeface="Calibri" panose="020F0502020204030204" pitchFamily="34" charset="0"/>
                        </a:rPr>
                        <a:t>SOMMA INVESTIMENTOS S.A</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1,13%</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0,17%</a:t>
                      </a:r>
                    </a:p>
                  </a:txBody>
                  <a:tcPr marL="0" marR="0" marT="0"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6,91%</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352344120"/>
                  </a:ext>
                </a:extLst>
              </a:tr>
              <a:tr h="200025">
                <a:tc>
                  <a:txBody>
                    <a:bodyPr/>
                    <a:lstStyle/>
                    <a:p>
                      <a:pPr algn="l" fontAlgn="b"/>
                      <a:r>
                        <a:rPr lang="pt-BR" sz="1200" b="0" i="0" u="none" strike="noStrike">
                          <a:solidFill>
                            <a:srgbClr val="000000"/>
                          </a:solidFill>
                          <a:effectLst/>
                          <a:latin typeface="Calibri" panose="020F0502020204030204" pitchFamily="34" charset="0"/>
                        </a:rPr>
                        <a:t>XP ASSET MANAGEMENT</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1,74%</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0,01%</a:t>
                      </a:r>
                    </a:p>
                  </a:txBody>
                  <a:tcPr marL="0" marR="0" marT="0"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635003709"/>
                  </a:ext>
                </a:extLst>
              </a:tr>
              <a:tr h="200025">
                <a:tc>
                  <a:txBody>
                    <a:bodyPr/>
                    <a:lstStyle/>
                    <a:p>
                      <a:pPr algn="l" fontAlgn="b"/>
                      <a:r>
                        <a:rPr lang="pt-BR" sz="1200" b="0" i="0" u="none" strike="noStrike">
                          <a:solidFill>
                            <a:srgbClr val="000000"/>
                          </a:solidFill>
                          <a:effectLst/>
                          <a:latin typeface="Calibri" panose="020F0502020204030204" pitchFamily="34" charset="0"/>
                        </a:rPr>
                        <a:t>BRPP GESTÃO DE P. EST. LTDA (GRUPO BRASIL PLURAL)</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0,16%</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0,00%</a:t>
                      </a:r>
                    </a:p>
                  </a:txBody>
                  <a:tcPr marL="0" marR="0" marT="0"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1,44%</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93954254"/>
                  </a:ext>
                </a:extLst>
              </a:tr>
              <a:tr h="200025">
                <a:tc>
                  <a:txBody>
                    <a:bodyPr/>
                    <a:lstStyle/>
                    <a:p>
                      <a:pPr algn="l" fontAlgn="b"/>
                      <a:r>
                        <a:rPr lang="pt-BR" sz="1200" b="0" i="0" u="none" strike="noStrike">
                          <a:solidFill>
                            <a:srgbClr val="000000"/>
                          </a:solidFill>
                          <a:effectLst/>
                          <a:latin typeface="Calibri" panose="020F0502020204030204" pitchFamily="34" charset="0"/>
                        </a:rPr>
                        <a:t>PRINCIPAL CLARITAS</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0,62%</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0,07%</a:t>
                      </a:r>
                    </a:p>
                  </a:txBody>
                  <a:tcPr marL="0" marR="0" marT="0"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0,04%</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771189350"/>
                  </a:ext>
                </a:extLst>
              </a:tr>
              <a:tr h="180975">
                <a:tc>
                  <a:txBody>
                    <a:bodyPr/>
                    <a:lstStyle/>
                    <a:p>
                      <a:pPr algn="l" fontAlgn="b"/>
                      <a:r>
                        <a:rPr lang="pt-BR" sz="1200" b="0" i="0" u="none" strike="noStrike">
                          <a:solidFill>
                            <a:srgbClr val="000000"/>
                          </a:solidFill>
                          <a:effectLst/>
                          <a:latin typeface="Calibri" panose="020F0502020204030204" pitchFamily="34" charset="0"/>
                        </a:rPr>
                        <a:t>GRAPHEN INVESTIMENTOS</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0,09%</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0,10%</a:t>
                      </a:r>
                    </a:p>
                  </a:txBody>
                  <a:tcPr marL="0" marR="0" marT="0" marB="0" anchor="b">
                    <a:lnL>
                      <a:noFill/>
                    </a:lnL>
                    <a:lnR>
                      <a:noFill/>
                    </a:lnR>
                    <a:lnT>
                      <a:noFill/>
                    </a:lnT>
                    <a:lnB>
                      <a:noFill/>
                    </a:lnB>
                    <a:solidFill>
                      <a:srgbClr val="FFFFFF"/>
                    </a:solid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78,39%</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85949248"/>
                  </a:ext>
                </a:extLst>
              </a:tr>
              <a:tr h="200025">
                <a:tc>
                  <a:txBody>
                    <a:bodyPr/>
                    <a:lstStyle/>
                    <a:p>
                      <a:pPr algn="l" fontAlgn="b"/>
                      <a:r>
                        <a:rPr lang="pt-BR" sz="1200" b="0" i="0" u="none" strike="noStrike" dirty="0">
                          <a:solidFill>
                            <a:srgbClr val="000000"/>
                          </a:solidFill>
                          <a:effectLst/>
                          <a:latin typeface="Calibri" panose="020F0502020204030204" pitchFamily="34" charset="0"/>
                        </a:rPr>
                        <a:t>TOTAL</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latin typeface="Arial" panose="020B0604020202020204" pitchFamily="34" charset="0"/>
                        </a:rPr>
                        <a:t>100,00%</a:t>
                      </a:r>
                    </a:p>
                  </a:txBody>
                  <a:tcPr marL="0" marR="0" marT="0" marB="0" anchor="b">
                    <a:lnL>
                      <a:noFill/>
                    </a:lnL>
                    <a:lnR>
                      <a:noFill/>
                    </a:lnR>
                    <a:lnT>
                      <a:noFill/>
                    </a:lnT>
                    <a:lnB>
                      <a:noFill/>
                    </a:lnB>
                    <a:noFill/>
                  </a:tcPr>
                </a:tc>
                <a:tc>
                  <a:txBody>
                    <a:bodyPr/>
                    <a:lstStyle/>
                    <a:p>
                      <a:pPr algn="ctr" fontAlgn="b"/>
                      <a:r>
                        <a:rPr lang="pt-BR" sz="1200" b="0" i="0" u="none" strike="noStrike">
                          <a:solidFill>
                            <a:srgbClr val="000000"/>
                          </a:solidFill>
                          <a:effectLst/>
                          <a:highlight>
                            <a:srgbClr val="FFFFFF"/>
                          </a:highlight>
                          <a:latin typeface="Arial" panose="020B0604020202020204" pitchFamily="34" charset="0"/>
                        </a:rPr>
                        <a:t>0,00%</a:t>
                      </a:r>
                    </a:p>
                  </a:txBody>
                  <a:tcPr marL="0" marR="0" marT="0" marB="0" anchor="b">
                    <a:lnL>
                      <a:noFill/>
                    </a:lnL>
                    <a:lnR>
                      <a:noFill/>
                    </a:lnR>
                    <a:lnT>
                      <a:noFill/>
                    </a:lnT>
                    <a:lnB>
                      <a:noFill/>
                    </a:lnB>
                    <a:solidFill>
                      <a:srgbClr val="FFFFFF"/>
                    </a:solidFill>
                  </a:tcPr>
                </a:tc>
                <a:tc>
                  <a:txBody>
                    <a:bodyPr/>
                    <a:lstStyle/>
                    <a:p>
                      <a:pPr algn="ctr" fontAlgn="b"/>
                      <a:r>
                        <a:rPr lang="pt-BR" sz="1200" b="0" i="0" u="none" strike="noStrike" dirty="0">
                          <a:solidFill>
                            <a:srgbClr val="000000"/>
                          </a:solidFill>
                          <a:effectLst/>
                          <a:highlight>
                            <a:srgbClr val="FFFFFF"/>
                          </a:highlight>
                          <a:latin typeface="Arial" panose="020B0604020202020204" pitchFamily="34" charset="0"/>
                        </a:rPr>
                        <a:t>0,00%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911071974"/>
                  </a:ext>
                </a:extLst>
              </a:tr>
            </a:tbl>
          </a:graphicData>
        </a:graphic>
      </p:graphicFrame>
      <p:graphicFrame>
        <p:nvGraphicFramePr>
          <p:cNvPr id="3" name="Tabela 2">
            <a:extLst>
              <a:ext uri="{FF2B5EF4-FFF2-40B4-BE49-F238E27FC236}">
                <a16:creationId xmlns:a16="http://schemas.microsoft.com/office/drawing/2014/main" id="{BC24F8C0-57DB-5D30-23B2-EEFE12752A8B}"/>
              </a:ext>
            </a:extLst>
          </p:cNvPr>
          <p:cNvGraphicFramePr>
            <a:graphicFrameLocks noGrp="1"/>
          </p:cNvGraphicFramePr>
          <p:nvPr>
            <p:extLst>
              <p:ext uri="{D42A27DB-BD31-4B8C-83A1-F6EECF244321}">
                <p14:modId xmlns:p14="http://schemas.microsoft.com/office/powerpoint/2010/main" val="1040874944"/>
              </p:ext>
            </p:extLst>
          </p:nvPr>
        </p:nvGraphicFramePr>
        <p:xfrm>
          <a:off x="145773" y="4352333"/>
          <a:ext cx="11897959" cy="2000250"/>
        </p:xfrm>
        <a:graphic>
          <a:graphicData uri="http://schemas.openxmlformats.org/drawingml/2006/table">
            <a:tbl>
              <a:tblPr/>
              <a:tblGrid>
                <a:gridCol w="4389898">
                  <a:extLst>
                    <a:ext uri="{9D8B030D-6E8A-4147-A177-3AD203B41FA5}">
                      <a16:colId xmlns:a16="http://schemas.microsoft.com/office/drawing/2014/main" val="1854456191"/>
                    </a:ext>
                  </a:extLst>
                </a:gridCol>
                <a:gridCol w="2391456">
                  <a:extLst>
                    <a:ext uri="{9D8B030D-6E8A-4147-A177-3AD203B41FA5}">
                      <a16:colId xmlns:a16="http://schemas.microsoft.com/office/drawing/2014/main" val="599478471"/>
                    </a:ext>
                  </a:extLst>
                </a:gridCol>
                <a:gridCol w="2298765">
                  <a:extLst>
                    <a:ext uri="{9D8B030D-6E8A-4147-A177-3AD203B41FA5}">
                      <a16:colId xmlns:a16="http://schemas.microsoft.com/office/drawing/2014/main" val="2861200482"/>
                    </a:ext>
                  </a:extLst>
                </a:gridCol>
                <a:gridCol w="2817840">
                  <a:extLst>
                    <a:ext uri="{9D8B030D-6E8A-4147-A177-3AD203B41FA5}">
                      <a16:colId xmlns:a16="http://schemas.microsoft.com/office/drawing/2014/main" val="3171562649"/>
                    </a:ext>
                  </a:extLst>
                </a:gridCol>
              </a:tblGrid>
              <a:tr h="400050">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Administrador de Recursos</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 PL JaboatãoPrev</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Volume Aplicado x Volume sob Administração (A/B)</a:t>
                      </a:r>
                    </a:p>
                  </a:txBody>
                  <a:tcPr marL="0" marR="0" marT="0" marB="0" anchor="ctr">
                    <a:lnL>
                      <a:noFill/>
                    </a:lnL>
                    <a:lnR>
                      <a:noFill/>
                    </a:lnR>
                    <a:lnT>
                      <a:noFill/>
                    </a:lnT>
                    <a:lnB>
                      <a:noFill/>
                    </a:lnB>
                    <a:solidFill>
                      <a:srgbClr val="366092"/>
                    </a:solidFill>
                  </a:tcPr>
                </a:tc>
                <a:tc>
                  <a:txBody>
                    <a:bodyPr/>
                    <a:lstStyle/>
                    <a:p>
                      <a:pPr algn="ctr" fontAlgn="ctr"/>
                      <a:r>
                        <a:rPr lang="pt-BR" sz="1200" b="1" i="0" u="none" strike="noStrike">
                          <a:solidFill>
                            <a:srgbClr val="FFFFFF"/>
                          </a:solidFill>
                          <a:effectLst/>
                          <a:highlight>
                            <a:srgbClr val="366092"/>
                          </a:highlight>
                          <a:latin typeface="Calibri" panose="020F0502020204030204" pitchFamily="34" charset="0"/>
                        </a:rPr>
                        <a:t>Volume com RPPS x Volume de Administração  (C/B)</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889579442"/>
                  </a:ext>
                </a:extLst>
              </a:tr>
              <a:tr h="200025">
                <a:tc>
                  <a:txBody>
                    <a:bodyPr/>
                    <a:lstStyle/>
                    <a:p>
                      <a:pPr algn="l" fontAlgn="b"/>
                      <a:r>
                        <a:rPr lang="pt-BR" sz="1200" b="0" i="0" u="none" strike="noStrike">
                          <a:solidFill>
                            <a:srgbClr val="000000"/>
                          </a:solidFill>
                          <a:effectLst/>
                          <a:latin typeface="Calibri" panose="020F0502020204030204" pitchFamily="34" charset="0"/>
                        </a:rPr>
                        <a:t>BB DTVM (GRUPO BANCO DO BRASIL)</a:t>
                      </a:r>
                    </a:p>
                  </a:txBody>
                  <a:tcPr marL="0" marR="0" marT="0"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40,21%</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0,02%</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5,40%</a:t>
                      </a:r>
                    </a:p>
                  </a:txBody>
                  <a:tcPr marL="0" marR="0" marT="0" marB="0" anchor="ctr">
                    <a:lnL>
                      <a:noFill/>
                    </a:lnL>
                    <a:lnR>
                      <a:noFill/>
                    </a:lnR>
                    <a:lnT>
                      <a:noFill/>
                    </a:lnT>
                    <a:lnB>
                      <a:noFill/>
                    </a:lnB>
                    <a:noFill/>
                  </a:tcPr>
                </a:tc>
                <a:extLst>
                  <a:ext uri="{0D108BD9-81ED-4DB2-BD59-A6C34878D82A}">
                    <a16:rowId xmlns:a16="http://schemas.microsoft.com/office/drawing/2014/main" val="1901573401"/>
                  </a:ext>
                </a:extLst>
              </a:tr>
              <a:tr h="200025">
                <a:tc>
                  <a:txBody>
                    <a:bodyPr/>
                    <a:lstStyle/>
                    <a:p>
                      <a:pPr algn="l" fontAlgn="b"/>
                      <a:r>
                        <a:rPr lang="pt-BR" sz="1200" b="0" i="0" u="none" strike="noStrike">
                          <a:solidFill>
                            <a:srgbClr val="000000"/>
                          </a:solidFill>
                          <a:effectLst/>
                          <a:latin typeface="Calibri" panose="020F0502020204030204" pitchFamily="34" charset="0"/>
                        </a:rPr>
                        <a:t>TESOURO NACIONAL </a:t>
                      </a:r>
                    </a:p>
                  </a:txBody>
                  <a:tcPr marL="0" marR="0" marT="0"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28,92%</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Não Informado</a:t>
                      </a:r>
                    </a:p>
                  </a:txBody>
                  <a:tcPr marL="0" marR="0" marT="0" marB="0" anchor="ctr">
                    <a:lnL>
                      <a:noFill/>
                    </a:lnL>
                    <a:lnR>
                      <a:noFill/>
                    </a:lnR>
                    <a:lnT>
                      <a:noFill/>
                    </a:lnT>
                    <a:lnB>
                      <a:noFill/>
                    </a:lnB>
                    <a:noFill/>
                  </a:tcPr>
                </a:tc>
                <a:extLst>
                  <a:ext uri="{0D108BD9-81ED-4DB2-BD59-A6C34878D82A}">
                    <a16:rowId xmlns:a16="http://schemas.microsoft.com/office/drawing/2014/main" val="4192958777"/>
                  </a:ext>
                </a:extLst>
              </a:tr>
              <a:tr h="200025">
                <a:tc>
                  <a:txBody>
                    <a:bodyPr/>
                    <a:lstStyle/>
                    <a:p>
                      <a:pPr algn="l" fontAlgn="b"/>
                      <a:r>
                        <a:rPr lang="pt-BR" sz="1200" b="0" i="0" u="none" strike="noStrike">
                          <a:solidFill>
                            <a:srgbClr val="000000"/>
                          </a:solidFill>
                          <a:effectLst/>
                          <a:latin typeface="Calibri" panose="020F0502020204030204" pitchFamily="34" charset="0"/>
                        </a:rPr>
                        <a:t>CAIXA ECONOMICA FEDERAL</a:t>
                      </a:r>
                    </a:p>
                  </a:txBody>
                  <a:tcPr marL="0" marR="0" marT="0"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16,63%</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0,02%</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12,18%</a:t>
                      </a:r>
                    </a:p>
                  </a:txBody>
                  <a:tcPr marL="0" marR="0" marT="0" marB="0" anchor="ctr">
                    <a:lnL>
                      <a:noFill/>
                    </a:lnL>
                    <a:lnR>
                      <a:noFill/>
                    </a:lnR>
                    <a:lnT>
                      <a:noFill/>
                    </a:lnT>
                    <a:lnB>
                      <a:noFill/>
                    </a:lnB>
                    <a:noFill/>
                  </a:tcPr>
                </a:tc>
                <a:extLst>
                  <a:ext uri="{0D108BD9-81ED-4DB2-BD59-A6C34878D82A}">
                    <a16:rowId xmlns:a16="http://schemas.microsoft.com/office/drawing/2014/main" val="2319931070"/>
                  </a:ext>
                </a:extLst>
              </a:tr>
              <a:tr h="200025">
                <a:tc>
                  <a:txBody>
                    <a:bodyPr/>
                    <a:lstStyle/>
                    <a:p>
                      <a:pPr algn="l" fontAlgn="b"/>
                      <a:r>
                        <a:rPr lang="pt-BR" sz="1200" b="0" i="0" u="none" strike="noStrike">
                          <a:solidFill>
                            <a:srgbClr val="000000"/>
                          </a:solidFill>
                          <a:effectLst/>
                          <a:latin typeface="Calibri" panose="020F0502020204030204" pitchFamily="34" charset="0"/>
                        </a:rPr>
                        <a:t>BEM DTVM LTDA</a:t>
                      </a:r>
                    </a:p>
                  </a:txBody>
                  <a:tcPr marL="0" marR="0" marT="0"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7,84%</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0,02%</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2,06%</a:t>
                      </a:r>
                    </a:p>
                  </a:txBody>
                  <a:tcPr marL="0" marR="0" marT="0" marB="0" anchor="ctr">
                    <a:lnL>
                      <a:noFill/>
                    </a:lnL>
                    <a:lnR>
                      <a:noFill/>
                    </a:lnR>
                    <a:lnT>
                      <a:noFill/>
                    </a:lnT>
                    <a:lnB>
                      <a:noFill/>
                    </a:lnB>
                    <a:noFill/>
                  </a:tcPr>
                </a:tc>
                <a:extLst>
                  <a:ext uri="{0D108BD9-81ED-4DB2-BD59-A6C34878D82A}">
                    <a16:rowId xmlns:a16="http://schemas.microsoft.com/office/drawing/2014/main" val="1934207983"/>
                  </a:ext>
                </a:extLst>
              </a:tr>
              <a:tr h="200025">
                <a:tc>
                  <a:txBody>
                    <a:bodyPr/>
                    <a:lstStyle/>
                    <a:p>
                      <a:pPr algn="l" fontAlgn="b"/>
                      <a:r>
                        <a:rPr lang="pt-BR" sz="1200" b="0" i="0" u="none" strike="noStrike">
                          <a:solidFill>
                            <a:srgbClr val="000000"/>
                          </a:solidFill>
                          <a:effectLst/>
                          <a:latin typeface="Calibri" panose="020F0502020204030204" pitchFamily="34" charset="0"/>
                        </a:rPr>
                        <a:t>BTG PACTUAL SERVIÇOS FINANCEIROS</a:t>
                      </a:r>
                    </a:p>
                  </a:txBody>
                  <a:tcPr marL="0" marR="0" marT="0"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4,40%</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0,01%</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0,94%</a:t>
                      </a:r>
                    </a:p>
                  </a:txBody>
                  <a:tcPr marL="0" marR="0" marT="0" marB="0" anchor="ctr">
                    <a:lnL>
                      <a:noFill/>
                    </a:lnL>
                    <a:lnR>
                      <a:noFill/>
                    </a:lnR>
                    <a:lnT>
                      <a:noFill/>
                    </a:lnT>
                    <a:lnB>
                      <a:noFill/>
                    </a:lnB>
                    <a:noFill/>
                  </a:tcPr>
                </a:tc>
                <a:extLst>
                  <a:ext uri="{0D108BD9-81ED-4DB2-BD59-A6C34878D82A}">
                    <a16:rowId xmlns:a16="http://schemas.microsoft.com/office/drawing/2014/main" val="2158983817"/>
                  </a:ext>
                </a:extLst>
              </a:tr>
              <a:tr h="200025">
                <a:tc>
                  <a:txBody>
                    <a:bodyPr/>
                    <a:lstStyle/>
                    <a:p>
                      <a:pPr algn="l" fontAlgn="b"/>
                      <a:r>
                        <a:rPr lang="pt-BR" sz="1200" b="0" i="0" u="none" strike="noStrike">
                          <a:solidFill>
                            <a:srgbClr val="000000"/>
                          </a:solidFill>
                          <a:effectLst/>
                          <a:latin typeface="Calibri" panose="020F0502020204030204" pitchFamily="34" charset="0"/>
                        </a:rPr>
                        <a:t>RJI CORRETORA DE VALORES</a:t>
                      </a:r>
                    </a:p>
                  </a:txBody>
                  <a:tcPr marL="0" marR="0" marT="0"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0,12%</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0,01%</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Não Informado</a:t>
                      </a:r>
                    </a:p>
                  </a:txBody>
                  <a:tcPr marL="0" marR="0" marT="0" marB="0" anchor="ctr">
                    <a:lnL>
                      <a:noFill/>
                    </a:lnL>
                    <a:lnR>
                      <a:noFill/>
                    </a:lnR>
                    <a:lnT>
                      <a:noFill/>
                    </a:lnT>
                    <a:lnB>
                      <a:noFill/>
                    </a:lnB>
                    <a:noFill/>
                  </a:tcPr>
                </a:tc>
                <a:extLst>
                  <a:ext uri="{0D108BD9-81ED-4DB2-BD59-A6C34878D82A}">
                    <a16:rowId xmlns:a16="http://schemas.microsoft.com/office/drawing/2014/main" val="1935264441"/>
                  </a:ext>
                </a:extLst>
              </a:tr>
              <a:tr h="200025">
                <a:tc>
                  <a:txBody>
                    <a:bodyPr/>
                    <a:lstStyle/>
                    <a:p>
                      <a:pPr algn="l" fontAlgn="b"/>
                      <a:r>
                        <a:rPr lang="pt-BR" sz="1200" b="0" i="0" u="none" strike="noStrike">
                          <a:solidFill>
                            <a:srgbClr val="000000"/>
                          </a:solidFill>
                          <a:effectLst/>
                          <a:latin typeface="Calibri" panose="020F0502020204030204" pitchFamily="34" charset="0"/>
                        </a:rPr>
                        <a:t>SANTANDER CACEIS (GRUPO SANTANDER)</a:t>
                      </a:r>
                    </a:p>
                  </a:txBody>
                  <a:tcPr marL="0" marR="0" marT="0"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1,06%</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0,87%</a:t>
                      </a:r>
                    </a:p>
                  </a:txBody>
                  <a:tcPr marL="0" marR="0" marT="0" marB="0" anchor="ctr">
                    <a:lnL>
                      <a:noFill/>
                    </a:lnL>
                    <a:lnR>
                      <a:noFill/>
                    </a:lnR>
                    <a:lnT>
                      <a:noFill/>
                    </a:lnT>
                    <a:lnB>
                      <a:noFill/>
                    </a:lnB>
                    <a:noFill/>
                  </a:tcPr>
                </a:tc>
                <a:extLst>
                  <a:ext uri="{0D108BD9-81ED-4DB2-BD59-A6C34878D82A}">
                    <a16:rowId xmlns:a16="http://schemas.microsoft.com/office/drawing/2014/main" val="3436297875"/>
                  </a:ext>
                </a:extLst>
              </a:tr>
              <a:tr h="200025">
                <a:tc>
                  <a:txBody>
                    <a:bodyPr/>
                    <a:lstStyle/>
                    <a:p>
                      <a:pPr algn="l" fontAlgn="b"/>
                      <a:r>
                        <a:rPr lang="pt-BR" sz="1200" b="0" i="0" u="none" strike="noStrike">
                          <a:solidFill>
                            <a:srgbClr val="000000"/>
                          </a:solidFill>
                          <a:effectLst/>
                          <a:latin typeface="Calibri" panose="020F0502020204030204" pitchFamily="34" charset="0"/>
                        </a:rPr>
                        <a:t>TOTAL</a:t>
                      </a:r>
                    </a:p>
                  </a:txBody>
                  <a:tcPr marL="0" marR="0" marT="0" marB="0" anchor="b">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100,00%</a:t>
                      </a:r>
                    </a:p>
                  </a:txBody>
                  <a:tcPr marL="0" marR="0" marT="0" marB="0" anchor="ctr">
                    <a:lnL>
                      <a:noFill/>
                    </a:lnL>
                    <a:lnR>
                      <a:noFill/>
                    </a:lnR>
                    <a:lnT>
                      <a:noFill/>
                    </a:lnT>
                    <a:lnB>
                      <a:noFill/>
                    </a:lnB>
                    <a:noFill/>
                  </a:tcPr>
                </a:tc>
                <a:tc>
                  <a:txBody>
                    <a:bodyPr/>
                    <a:lstStyle/>
                    <a:p>
                      <a:pPr algn="ctr" fontAlgn="ctr"/>
                      <a:r>
                        <a:rPr lang="pt-BR" sz="1200" b="0" i="0" u="none" strike="noStrike">
                          <a:solidFill>
                            <a:srgbClr val="000000"/>
                          </a:solidFill>
                          <a:effectLst/>
                          <a:latin typeface="Arial" panose="020B0604020202020204" pitchFamily="34" charset="0"/>
                        </a:rPr>
                        <a:t>0,00%</a:t>
                      </a:r>
                    </a:p>
                  </a:txBody>
                  <a:tcPr marL="0" marR="0" marT="0" marB="0" anchor="ctr">
                    <a:lnL>
                      <a:noFill/>
                    </a:lnL>
                    <a:lnR>
                      <a:noFill/>
                    </a:lnR>
                    <a:lnT>
                      <a:noFill/>
                    </a:lnT>
                    <a:lnB>
                      <a:noFill/>
                    </a:lnB>
                    <a:noFill/>
                  </a:tcPr>
                </a:tc>
                <a:tc>
                  <a:txBody>
                    <a:bodyPr/>
                    <a:lstStyle/>
                    <a:p>
                      <a:pPr algn="ctr" fontAlgn="ctr"/>
                      <a:r>
                        <a:rPr lang="pt-BR" sz="1200" b="0" i="0" u="none" strike="noStrike" dirty="0">
                          <a:solidFill>
                            <a:srgbClr val="000000"/>
                          </a:solidFill>
                          <a:effectLst/>
                          <a:latin typeface="Arial" panose="020B0604020202020204" pitchFamily="34" charset="0"/>
                        </a:rPr>
                        <a:t>0,00%</a:t>
                      </a:r>
                    </a:p>
                  </a:txBody>
                  <a:tcPr marL="0" marR="0" marT="0" marB="0" anchor="ctr">
                    <a:lnL>
                      <a:noFill/>
                    </a:lnL>
                    <a:lnR>
                      <a:noFill/>
                    </a:lnR>
                    <a:lnT>
                      <a:noFill/>
                    </a:lnT>
                    <a:lnB>
                      <a:noFill/>
                    </a:lnB>
                    <a:noFill/>
                  </a:tcPr>
                </a:tc>
                <a:extLst>
                  <a:ext uri="{0D108BD9-81ED-4DB2-BD59-A6C34878D82A}">
                    <a16:rowId xmlns:a16="http://schemas.microsoft.com/office/drawing/2014/main" val="1376470547"/>
                  </a:ext>
                </a:extLst>
              </a:tr>
            </a:tbl>
          </a:graphicData>
        </a:graphic>
      </p:graphicFrame>
    </p:spTree>
    <p:extLst>
      <p:ext uri="{BB962C8B-B14F-4D97-AF65-F5344CB8AC3E}">
        <p14:creationId xmlns:p14="http://schemas.microsoft.com/office/powerpoint/2010/main" val="106956970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B7833BA-0FF0-5A03-9942-31B8FBEB59B8}"/>
              </a:ext>
            </a:extLst>
          </p:cNvPr>
          <p:cNvSpPr/>
          <p:nvPr/>
        </p:nvSpPr>
        <p:spPr>
          <a:xfrm>
            <a:off x="152399" y="189894"/>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14</a:t>
            </a:r>
          </a:p>
        </p:txBody>
      </p:sp>
      <p:sp>
        <p:nvSpPr>
          <p:cNvPr id="4" name="CaixaDeTexto 3">
            <a:extLst>
              <a:ext uri="{FF2B5EF4-FFF2-40B4-BE49-F238E27FC236}">
                <a16:creationId xmlns:a16="http://schemas.microsoft.com/office/drawing/2014/main" id="{A5BAC594-CAC2-2B5F-DB1A-605B4E99A782}"/>
              </a:ext>
            </a:extLst>
          </p:cNvPr>
          <p:cNvSpPr txBox="1"/>
          <p:nvPr/>
        </p:nvSpPr>
        <p:spPr>
          <a:xfrm>
            <a:off x="748748" y="218127"/>
            <a:ext cx="4041913" cy="369332"/>
          </a:xfrm>
          <a:prstGeom prst="rect">
            <a:avLst/>
          </a:prstGeom>
          <a:noFill/>
        </p:spPr>
        <p:txBody>
          <a:bodyPr wrap="square" rtlCol="0">
            <a:spAutoFit/>
          </a:bodyPr>
          <a:lstStyle/>
          <a:p>
            <a:r>
              <a:rPr lang="pt-BR" b="1" u="sng" dirty="0">
                <a:solidFill>
                  <a:schemeClr val="accent1">
                    <a:lumMod val="75000"/>
                  </a:schemeClr>
                </a:solidFill>
              </a:rPr>
              <a:t>MOVIMENTAÇÕES DE RECURSOS</a:t>
            </a:r>
          </a:p>
        </p:txBody>
      </p:sp>
      <p:sp>
        <p:nvSpPr>
          <p:cNvPr id="5" name="CaixaDeTexto 4">
            <a:extLst>
              <a:ext uri="{FF2B5EF4-FFF2-40B4-BE49-F238E27FC236}">
                <a16:creationId xmlns:a16="http://schemas.microsoft.com/office/drawing/2014/main" id="{9BB58870-EBD1-37B1-61B1-CEDBDBE5A7A4}"/>
              </a:ext>
            </a:extLst>
          </p:cNvPr>
          <p:cNvSpPr txBox="1"/>
          <p:nvPr/>
        </p:nvSpPr>
        <p:spPr>
          <a:xfrm>
            <a:off x="397564" y="1036283"/>
            <a:ext cx="10919789" cy="923330"/>
          </a:xfrm>
          <a:prstGeom prst="rect">
            <a:avLst/>
          </a:prstGeom>
          <a:noFill/>
        </p:spPr>
        <p:txBody>
          <a:bodyPr wrap="square" rtlCol="0">
            <a:spAutoFit/>
          </a:bodyPr>
          <a:lstStyle/>
          <a:p>
            <a:pPr algn="just"/>
            <a:r>
              <a:rPr lang="pt-BR" dirty="0"/>
              <a:t> A </a:t>
            </a:r>
            <a:r>
              <a:rPr lang="pt-BR" b="1" dirty="0"/>
              <a:t>Tabela 6, </a:t>
            </a:r>
            <a:r>
              <a:rPr lang="pt-BR" dirty="0"/>
              <a:t>mostra a composição da carteira de investimentos, as movimentações ocorridas e os rendimentos de cada fundo de investimentos da carteira do fundo capitalizado, no mês </a:t>
            </a:r>
            <a:r>
              <a:rPr lang="pt-BR"/>
              <a:t>de MAIO. </a:t>
            </a:r>
            <a:r>
              <a:rPr lang="pt-BR" dirty="0"/>
              <a:t>Já a </a:t>
            </a:r>
            <a:r>
              <a:rPr lang="pt-BR" b="1" dirty="0"/>
              <a:t>Tabela 7</a:t>
            </a:r>
            <a:r>
              <a:rPr lang="pt-BR" dirty="0"/>
              <a:t>,</a:t>
            </a:r>
            <a:r>
              <a:rPr lang="pt-BR" b="1" dirty="0"/>
              <a:t> </a:t>
            </a:r>
            <a:r>
              <a:rPr lang="pt-BR" dirty="0"/>
              <a:t>mostra os mesmos valores para o fundo financeiro.</a:t>
            </a:r>
            <a:endParaRPr lang="pt-BR" b="1" dirty="0"/>
          </a:p>
        </p:txBody>
      </p:sp>
    </p:spTree>
    <p:extLst>
      <p:ext uri="{BB962C8B-B14F-4D97-AF65-F5344CB8AC3E}">
        <p14:creationId xmlns:p14="http://schemas.microsoft.com/office/powerpoint/2010/main" val="2117577889"/>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tângulo 8">
            <a:extLst>
              <a:ext uri="{FF2B5EF4-FFF2-40B4-BE49-F238E27FC236}">
                <a16:creationId xmlns:a16="http://schemas.microsoft.com/office/drawing/2014/main" id="{D4036513-C2F9-4033-89AE-026A8B0B73E9}"/>
              </a:ext>
            </a:extLst>
          </p:cNvPr>
          <p:cNvSpPr/>
          <p:nvPr/>
        </p:nvSpPr>
        <p:spPr>
          <a:xfrm>
            <a:off x="152399" y="24115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14.1</a:t>
            </a:r>
          </a:p>
        </p:txBody>
      </p:sp>
      <p:sp>
        <p:nvSpPr>
          <p:cNvPr id="10" name="CaixaDeTexto 9">
            <a:extLst>
              <a:ext uri="{FF2B5EF4-FFF2-40B4-BE49-F238E27FC236}">
                <a16:creationId xmlns:a16="http://schemas.microsoft.com/office/drawing/2014/main" id="{1707825C-E404-4205-8FB7-E71021D24A5F}"/>
              </a:ext>
            </a:extLst>
          </p:cNvPr>
          <p:cNvSpPr txBox="1"/>
          <p:nvPr/>
        </p:nvSpPr>
        <p:spPr>
          <a:xfrm>
            <a:off x="642729" y="269386"/>
            <a:ext cx="5958095" cy="369332"/>
          </a:xfrm>
          <a:prstGeom prst="rect">
            <a:avLst/>
          </a:prstGeom>
          <a:noFill/>
        </p:spPr>
        <p:txBody>
          <a:bodyPr wrap="square" rtlCol="0">
            <a:spAutoFit/>
          </a:bodyPr>
          <a:lstStyle/>
          <a:p>
            <a:r>
              <a:rPr lang="pt-BR" b="1" u="sng" dirty="0">
                <a:solidFill>
                  <a:schemeClr val="accent1">
                    <a:lumMod val="75000"/>
                  </a:schemeClr>
                </a:solidFill>
              </a:rPr>
              <a:t>MOVIMENTAÇÕES FUNDO PREVIDENCIÁRIO CAPITALIZADO</a:t>
            </a:r>
          </a:p>
        </p:txBody>
      </p:sp>
      <p:sp>
        <p:nvSpPr>
          <p:cNvPr id="7" name="CaixaDeTexto 6">
            <a:extLst>
              <a:ext uri="{FF2B5EF4-FFF2-40B4-BE49-F238E27FC236}">
                <a16:creationId xmlns:a16="http://schemas.microsoft.com/office/drawing/2014/main" id="{ADE6DEE1-F724-4217-80CC-B861192A8477}"/>
              </a:ext>
            </a:extLst>
          </p:cNvPr>
          <p:cNvSpPr txBox="1"/>
          <p:nvPr/>
        </p:nvSpPr>
        <p:spPr>
          <a:xfrm>
            <a:off x="10599255" y="561819"/>
            <a:ext cx="1900030" cy="307777"/>
          </a:xfrm>
          <a:prstGeom prst="rect">
            <a:avLst/>
          </a:prstGeom>
          <a:noFill/>
        </p:spPr>
        <p:txBody>
          <a:bodyPr wrap="square" rtlCol="0">
            <a:spAutoFit/>
          </a:bodyPr>
          <a:lstStyle/>
          <a:p>
            <a:pPr algn="ctr"/>
            <a:r>
              <a:rPr lang="pt-BR" sz="1400" b="1" dirty="0"/>
              <a:t>Tabela 6</a:t>
            </a:r>
          </a:p>
        </p:txBody>
      </p:sp>
      <p:graphicFrame>
        <p:nvGraphicFramePr>
          <p:cNvPr id="3" name="Tabela 2">
            <a:extLst>
              <a:ext uri="{FF2B5EF4-FFF2-40B4-BE49-F238E27FC236}">
                <a16:creationId xmlns:a16="http://schemas.microsoft.com/office/drawing/2014/main" id="{BB045D0E-225E-4586-24A6-D5A73E7D7662}"/>
              </a:ext>
            </a:extLst>
          </p:cNvPr>
          <p:cNvGraphicFramePr>
            <a:graphicFrameLocks noGrp="1"/>
          </p:cNvGraphicFramePr>
          <p:nvPr/>
        </p:nvGraphicFramePr>
        <p:xfrm>
          <a:off x="152399" y="895609"/>
          <a:ext cx="11807372" cy="5426582"/>
        </p:xfrm>
        <a:graphic>
          <a:graphicData uri="http://schemas.openxmlformats.org/drawingml/2006/table">
            <a:tbl>
              <a:tblPr/>
              <a:tblGrid>
                <a:gridCol w="3147214">
                  <a:extLst>
                    <a:ext uri="{9D8B030D-6E8A-4147-A177-3AD203B41FA5}">
                      <a16:colId xmlns:a16="http://schemas.microsoft.com/office/drawing/2014/main" val="580970086"/>
                    </a:ext>
                  </a:extLst>
                </a:gridCol>
                <a:gridCol w="1714488">
                  <a:extLst>
                    <a:ext uri="{9D8B030D-6E8A-4147-A177-3AD203B41FA5}">
                      <a16:colId xmlns:a16="http://schemas.microsoft.com/office/drawing/2014/main" val="1064915959"/>
                    </a:ext>
                  </a:extLst>
                </a:gridCol>
                <a:gridCol w="1648036">
                  <a:extLst>
                    <a:ext uri="{9D8B030D-6E8A-4147-A177-3AD203B41FA5}">
                      <a16:colId xmlns:a16="http://schemas.microsoft.com/office/drawing/2014/main" val="4155067118"/>
                    </a:ext>
                  </a:extLst>
                </a:gridCol>
                <a:gridCol w="2020171">
                  <a:extLst>
                    <a:ext uri="{9D8B030D-6E8A-4147-A177-3AD203B41FA5}">
                      <a16:colId xmlns:a16="http://schemas.microsoft.com/office/drawing/2014/main" val="3084315842"/>
                    </a:ext>
                  </a:extLst>
                </a:gridCol>
                <a:gridCol w="1650693">
                  <a:extLst>
                    <a:ext uri="{9D8B030D-6E8A-4147-A177-3AD203B41FA5}">
                      <a16:colId xmlns:a16="http://schemas.microsoft.com/office/drawing/2014/main" val="793961185"/>
                    </a:ext>
                  </a:extLst>
                </a:gridCol>
                <a:gridCol w="1626770">
                  <a:extLst>
                    <a:ext uri="{9D8B030D-6E8A-4147-A177-3AD203B41FA5}">
                      <a16:colId xmlns:a16="http://schemas.microsoft.com/office/drawing/2014/main" val="2081222422"/>
                    </a:ext>
                  </a:extLst>
                </a:gridCol>
              </a:tblGrid>
              <a:tr h="193798">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56684604"/>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20450515 (20220802 6,230000%)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R$ 20.678.867,67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-R$ 609.656,17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R$ 186.103,59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R$ 20.255.315,08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51643751"/>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20600815 (20220803 6,310000%)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R$ 23.238.663,03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R$ 213.815,08</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R$ 23.452.478,11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3528796"/>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20600815 (20220811 5,941000%)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R$ 7.780.291,14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R$ 69.313,13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R$ 7.849.604,27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15362157"/>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20600815 (20220205 6,535%)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R$ 22.115.932,04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R$ 207.432,06</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R$ 22.323.364,10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84212863"/>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20550515 (20220830 5,972000%)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R$ 4.347.663,69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-R$ 124.355,21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R$ 38.269,05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R$ 4.261.577,52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02391443"/>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20550515  (20221114 6,12%)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R$ 12.888.563,94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-R$ 375.969,37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R$ 114.901,54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R$ 12.627.496,11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33481095"/>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20500815 (20221114 6,12%)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R$ 17.920.478,07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R$ 162.199,16</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R$ 18.082.677,23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76364183"/>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20450515 (20221124 6,28%)</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R$ 8.517.041,83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-R$ 252.497,90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R$ 76.978,74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R$ 8.341.522,67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13808142"/>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20500815 (20221124 6,28%)</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R$ 7.172.499,91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R$ 65.824,75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R$ 7.238.324,66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31348615"/>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20400815 (20221124 6,21%)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R$ 17.129.650,74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R$ 156.262,67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R$ 17.285.913,41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46163641"/>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20450515 (2022122022 6,365%)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R$ 5.809.111,43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-R$ 173.844,80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R$ 52.876,79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R$ 5.688.143,42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75252004"/>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20500815 (20221216 6,34%)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R$ 4.786.301,25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R$ 44.152,97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R$ 4.830.454,22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96126875"/>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20350515  (20221216 6,36%)</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R$ 6.906.826,89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-R$ 204.144,55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R$ 62.854,73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R$ 6.765.537,07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45303713"/>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20550515 (20221216 6,34%)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R$ 4.932.629,81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-R$ 148.090,02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R$ 44.802,92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R$ 4.829.342,72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79114555"/>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20400815 (20221216 6,3%)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R$ 11.593.801,49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R$ 106.577,72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R$ 11.700.379,21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11977056"/>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46163704 20600815 (20231024 6,02%)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R$ 4.628.809,42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R$ 41.532,44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R$ 4.670.341,86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90275120"/>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20550515 (20231024 6,02%)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R$ 7.714.439,76</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-R$ 222.071,90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R$ 68.183,89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R$ 7.560.551,75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83415819"/>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20500815  (20231024 6,2%)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R$ 10.288.271,75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R$ 92.303,38</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R$ 10.380.575,13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6832219"/>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20450515 (20240412 6,03%)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R$ 15.072.696,86</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-R$ 434.548,88</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R$ 133.343,47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R$ 14.771.491,46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5994289"/>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20600815 (20240412 6,04%)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R$ 6.029.261,42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R$ 54.188,21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R$ 6.083.449,63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58461860"/>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20350515 (20240508 6,200000%)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R$ 4.998.661,49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-R$ 145.691,29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R$ 34.789,33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R$ 4.887.759,53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74855034"/>
                  </a:ext>
                </a:extLst>
              </a:tr>
              <a:tr h="19379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20400815 (20240508 6,159000%)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R$ 9.999.312,76</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R$ 70.711,95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R$ 10.070.024,71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79875374"/>
                  </a:ext>
                </a:extLst>
              </a:tr>
              <a:tr h="632462">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XP MACRO JUROS ATIVO FUNDO DE INVESTIMENTO EM COTAS DE FUNDOS DE INVESTIMENTO RENDA FIXA LONGO PRAZO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R$ 7.440.254,64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R$ 41.060,68</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R$ 7.481.315,31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80488892"/>
                  </a:ext>
                </a:extLst>
              </a:tr>
              <a:tr h="33676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TREND PÓS-FIXADO FIC RENDA FIXA SIMPLES</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R$ 3.841.480,72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R$ 2.690.869,72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R$ 42.747,06</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R$ 6.575.097,50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77476090"/>
                  </a:ext>
                </a:extLst>
              </a:tr>
            </a:tbl>
          </a:graphicData>
        </a:graphic>
      </p:graphicFrame>
    </p:spTree>
    <p:extLst>
      <p:ext uri="{BB962C8B-B14F-4D97-AF65-F5344CB8AC3E}">
        <p14:creationId xmlns:p14="http://schemas.microsoft.com/office/powerpoint/2010/main" val="1853000236"/>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51F1C5CB-E6DC-4E25-8EFF-F9F5865FB230}"/>
              </a:ext>
            </a:extLst>
          </p:cNvPr>
          <p:cNvSpPr/>
          <p:nvPr/>
        </p:nvSpPr>
        <p:spPr>
          <a:xfrm>
            <a:off x="152399" y="21464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14.2</a:t>
            </a:r>
          </a:p>
        </p:txBody>
      </p:sp>
      <p:sp>
        <p:nvSpPr>
          <p:cNvPr id="6" name="CaixaDeTexto 5">
            <a:extLst>
              <a:ext uri="{FF2B5EF4-FFF2-40B4-BE49-F238E27FC236}">
                <a16:creationId xmlns:a16="http://schemas.microsoft.com/office/drawing/2014/main" id="{523DF24F-B091-480E-90F9-C60C6D731F3B}"/>
              </a:ext>
            </a:extLst>
          </p:cNvPr>
          <p:cNvSpPr txBox="1"/>
          <p:nvPr/>
        </p:nvSpPr>
        <p:spPr>
          <a:xfrm>
            <a:off x="748748" y="242881"/>
            <a:ext cx="6185452" cy="369332"/>
          </a:xfrm>
          <a:prstGeom prst="rect">
            <a:avLst/>
          </a:prstGeom>
          <a:noFill/>
        </p:spPr>
        <p:txBody>
          <a:bodyPr wrap="square" rtlCol="0">
            <a:spAutoFit/>
          </a:bodyPr>
          <a:lstStyle/>
          <a:p>
            <a:r>
              <a:rPr lang="pt-BR" b="1" u="sng" dirty="0">
                <a:solidFill>
                  <a:schemeClr val="accent1">
                    <a:lumMod val="75000"/>
                  </a:schemeClr>
                </a:solidFill>
              </a:rPr>
              <a:t>MOVIMENTAÇÕES FUNDO PREVIDENCIÁRIO CAPITALIZADO</a:t>
            </a:r>
          </a:p>
        </p:txBody>
      </p:sp>
      <p:sp>
        <p:nvSpPr>
          <p:cNvPr id="7" name="CaixaDeTexto 6">
            <a:extLst>
              <a:ext uri="{FF2B5EF4-FFF2-40B4-BE49-F238E27FC236}">
                <a16:creationId xmlns:a16="http://schemas.microsoft.com/office/drawing/2014/main" id="{E8187AD9-1678-4DDC-B8FE-4CCDBE19C769}"/>
              </a:ext>
            </a:extLst>
          </p:cNvPr>
          <p:cNvSpPr txBox="1"/>
          <p:nvPr/>
        </p:nvSpPr>
        <p:spPr>
          <a:xfrm>
            <a:off x="10493237" y="214648"/>
            <a:ext cx="1900030" cy="307777"/>
          </a:xfrm>
          <a:prstGeom prst="rect">
            <a:avLst/>
          </a:prstGeom>
          <a:noFill/>
        </p:spPr>
        <p:txBody>
          <a:bodyPr wrap="square" rtlCol="0">
            <a:spAutoFit/>
          </a:bodyPr>
          <a:lstStyle/>
          <a:p>
            <a:pPr algn="ctr"/>
            <a:r>
              <a:rPr lang="pt-BR" sz="1400" b="1" dirty="0"/>
              <a:t>Tabela 6</a:t>
            </a:r>
          </a:p>
        </p:txBody>
      </p:sp>
      <p:graphicFrame>
        <p:nvGraphicFramePr>
          <p:cNvPr id="2" name="Tabela 1">
            <a:extLst>
              <a:ext uri="{FF2B5EF4-FFF2-40B4-BE49-F238E27FC236}">
                <a16:creationId xmlns:a16="http://schemas.microsoft.com/office/drawing/2014/main" id="{C2EEC17C-37C0-EB08-26A9-F69009895DD5}"/>
              </a:ext>
            </a:extLst>
          </p:cNvPr>
          <p:cNvGraphicFramePr>
            <a:graphicFrameLocks noGrp="1"/>
          </p:cNvGraphicFramePr>
          <p:nvPr>
            <p:extLst>
              <p:ext uri="{D42A27DB-BD31-4B8C-83A1-F6EECF244321}">
                <p14:modId xmlns:p14="http://schemas.microsoft.com/office/powerpoint/2010/main" val="1351255749"/>
              </p:ext>
            </p:extLst>
          </p:nvPr>
        </p:nvGraphicFramePr>
        <p:xfrm>
          <a:off x="152399" y="737417"/>
          <a:ext cx="11769433" cy="2849880"/>
        </p:xfrm>
        <a:graphic>
          <a:graphicData uri="http://schemas.openxmlformats.org/drawingml/2006/table">
            <a:tbl>
              <a:tblPr/>
              <a:tblGrid>
                <a:gridCol w="3137102">
                  <a:extLst>
                    <a:ext uri="{9D8B030D-6E8A-4147-A177-3AD203B41FA5}">
                      <a16:colId xmlns:a16="http://schemas.microsoft.com/office/drawing/2014/main" val="652106429"/>
                    </a:ext>
                  </a:extLst>
                </a:gridCol>
                <a:gridCol w="1708979">
                  <a:extLst>
                    <a:ext uri="{9D8B030D-6E8A-4147-A177-3AD203B41FA5}">
                      <a16:colId xmlns:a16="http://schemas.microsoft.com/office/drawing/2014/main" val="551300097"/>
                    </a:ext>
                  </a:extLst>
                </a:gridCol>
                <a:gridCol w="1642740">
                  <a:extLst>
                    <a:ext uri="{9D8B030D-6E8A-4147-A177-3AD203B41FA5}">
                      <a16:colId xmlns:a16="http://schemas.microsoft.com/office/drawing/2014/main" val="3825674024"/>
                    </a:ext>
                  </a:extLst>
                </a:gridCol>
                <a:gridCol w="2013681">
                  <a:extLst>
                    <a:ext uri="{9D8B030D-6E8A-4147-A177-3AD203B41FA5}">
                      <a16:colId xmlns:a16="http://schemas.microsoft.com/office/drawing/2014/main" val="1187743767"/>
                    </a:ext>
                  </a:extLst>
                </a:gridCol>
                <a:gridCol w="1645389">
                  <a:extLst>
                    <a:ext uri="{9D8B030D-6E8A-4147-A177-3AD203B41FA5}">
                      <a16:colId xmlns:a16="http://schemas.microsoft.com/office/drawing/2014/main" val="3392162956"/>
                    </a:ext>
                  </a:extLst>
                </a:gridCol>
                <a:gridCol w="1621542">
                  <a:extLst>
                    <a:ext uri="{9D8B030D-6E8A-4147-A177-3AD203B41FA5}">
                      <a16:colId xmlns:a16="http://schemas.microsoft.com/office/drawing/2014/main" val="445922953"/>
                    </a:ext>
                  </a:extLst>
                </a:gridCol>
              </a:tblGrid>
              <a:tr h="149208">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1916421521"/>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IRF-M1 TÍTULOS PÚBLICOS FUNDO DE INVESTIMENTO EM COTAS DE FI</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R$ 51.718.649,46</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R$ 385.046,63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R$ 52.103.696,08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66030835"/>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PERFIL FIC RENDA FIXA REFERENCIADO DI PREVIDENCIÁRIO LP</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R$ 102.040.536,09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R$ 9.140.000,00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-R$ 20.406.899,30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R$ 765.152,87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R$ 91.538.789,66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03619772"/>
                  </a:ext>
                </a:extLst>
              </a:tr>
              <a:tr h="298416">
                <a:tc>
                  <a:txBody>
                    <a:bodyPr/>
                    <a:lstStyle/>
                    <a:p>
                      <a:pPr algn="l" fontAlgn="ctr"/>
                      <a:r>
                        <a:rPr lang="pt-BR" sz="1100" b="0" i="0" u="none" strike="noStrike" dirty="0">
                          <a:solidFill>
                            <a:srgbClr val="000000"/>
                          </a:solidFill>
                          <a:effectLst/>
                          <a:highlight>
                            <a:srgbClr val="FFFFFF"/>
                          </a:highlight>
                          <a:latin typeface="Calibri" panose="020F0502020204030204" pitchFamily="34" charset="0"/>
                        </a:rPr>
                        <a:t>BB PREVIDENCIÁRIO RENDA FIXA IDKA2 TÍTULOS PÚBLICOS FUNDO DE INVESTIMENTO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R$ 81.039.886,72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R$ 850.590,48</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R$ 81.890.477,19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61875794"/>
                  </a:ext>
                </a:extLst>
              </a:tr>
              <a:tr h="447624">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FLUXO FUNDO DE INVESTIMENTO EM COTAS DE FUNDOS DE INVESTIMENTO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R$ 55,18</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R$ 7.405.974,84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-R$ 7.410.255,20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R$ 4.526,33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R$ 301,15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63335037"/>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IMA-B TÍTULOS PÚBLICOS FUNDO DE INVESTIMENTO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R$ 39.004.529,07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R$ 509.202,60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R$ 39.513.731,67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47219727"/>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IMA-B 5 LONGO PRAZO FUNDO DE INVESTIMENTO EM COTAS DE FI</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R$ 50.075.838,08</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R$ 514.087,44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R$ 50.589.925,52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66260054"/>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SOMMA TORINO FI RENDA FIXA CRED PRIV LONGO PRAZO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R$ 9.075.006,57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R$ 76.798,93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R$ 9.151.805,50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89764715"/>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CLARITAS FI RENDA FIXA CRÉDITO PRIVADO LP</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R$ 5.000.000,00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R$ 38.592,75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R$ 5.038.592,75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94986943"/>
                  </a:ext>
                </a:extLst>
              </a:tr>
            </a:tbl>
          </a:graphicData>
        </a:graphic>
      </p:graphicFrame>
      <p:graphicFrame>
        <p:nvGraphicFramePr>
          <p:cNvPr id="4" name="Tabela 3">
            <a:extLst>
              <a:ext uri="{FF2B5EF4-FFF2-40B4-BE49-F238E27FC236}">
                <a16:creationId xmlns:a16="http://schemas.microsoft.com/office/drawing/2014/main" id="{5ACE86B9-79A2-363A-F433-F6FE2210EACD}"/>
              </a:ext>
            </a:extLst>
          </p:cNvPr>
          <p:cNvGraphicFramePr>
            <a:graphicFrameLocks noGrp="1"/>
          </p:cNvGraphicFramePr>
          <p:nvPr>
            <p:extLst>
              <p:ext uri="{D42A27DB-BD31-4B8C-83A1-F6EECF244321}">
                <p14:modId xmlns:p14="http://schemas.microsoft.com/office/powerpoint/2010/main" val="3480116462"/>
              </p:ext>
            </p:extLst>
          </p:nvPr>
        </p:nvGraphicFramePr>
        <p:xfrm>
          <a:off x="152399" y="3941263"/>
          <a:ext cx="11769432" cy="2011680"/>
        </p:xfrm>
        <a:graphic>
          <a:graphicData uri="http://schemas.openxmlformats.org/drawingml/2006/table">
            <a:tbl>
              <a:tblPr/>
              <a:tblGrid>
                <a:gridCol w="3137101">
                  <a:extLst>
                    <a:ext uri="{9D8B030D-6E8A-4147-A177-3AD203B41FA5}">
                      <a16:colId xmlns:a16="http://schemas.microsoft.com/office/drawing/2014/main" val="980022710"/>
                    </a:ext>
                  </a:extLst>
                </a:gridCol>
                <a:gridCol w="1708978">
                  <a:extLst>
                    <a:ext uri="{9D8B030D-6E8A-4147-A177-3AD203B41FA5}">
                      <a16:colId xmlns:a16="http://schemas.microsoft.com/office/drawing/2014/main" val="1847815595"/>
                    </a:ext>
                  </a:extLst>
                </a:gridCol>
                <a:gridCol w="1642740">
                  <a:extLst>
                    <a:ext uri="{9D8B030D-6E8A-4147-A177-3AD203B41FA5}">
                      <a16:colId xmlns:a16="http://schemas.microsoft.com/office/drawing/2014/main" val="1106210583"/>
                    </a:ext>
                  </a:extLst>
                </a:gridCol>
                <a:gridCol w="2013681">
                  <a:extLst>
                    <a:ext uri="{9D8B030D-6E8A-4147-A177-3AD203B41FA5}">
                      <a16:colId xmlns:a16="http://schemas.microsoft.com/office/drawing/2014/main" val="2107277135"/>
                    </a:ext>
                  </a:extLst>
                </a:gridCol>
                <a:gridCol w="1645389">
                  <a:extLst>
                    <a:ext uri="{9D8B030D-6E8A-4147-A177-3AD203B41FA5}">
                      <a16:colId xmlns:a16="http://schemas.microsoft.com/office/drawing/2014/main" val="47407088"/>
                    </a:ext>
                  </a:extLst>
                </a:gridCol>
                <a:gridCol w="1621543">
                  <a:extLst>
                    <a:ext uri="{9D8B030D-6E8A-4147-A177-3AD203B41FA5}">
                      <a16:colId xmlns:a16="http://schemas.microsoft.com/office/drawing/2014/main" val="4108409191"/>
                    </a:ext>
                  </a:extLst>
                </a:gridCol>
              </a:tblGrid>
              <a:tr h="149208">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859527538"/>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CAIXA BRASIL FI RENDA FIXA REFERENCIADO DI LP</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R$ 26.215.507,95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R$ 220.498,49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R$ 26.436.006,44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69359663"/>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FUNDO DE INVESTIMENTO CAIXA BRASIL IRF-M 1 TÍTULOS PÚBLICOS RENDA FIXA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R$ 38.419.701,49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R$ 292.052,83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R$ 38.711.754,31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49689288"/>
                  </a:ext>
                </a:extLst>
              </a:tr>
              <a:tr h="29841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CAIXA BRASIL IMA-B 5+ TÍTULOS PÚBLICOS FI RENDA FIXA LP</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R$ 68.290.019,02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R$ 1.064.476,75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R$ 69.354.495,78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12173155"/>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BBIF MASTER FIDC LP</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R$ 1.106.436,06</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-R$ 4.589,96</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R$ 1.101.846,10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36983135"/>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TOWER II IMA-B 5 FI RENDA FIXA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R$ 230.325,14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R$ 789,31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R$ 231.114,45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66430410"/>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TOWER IMA-B 5 FI RENDA FIXA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R$ 52.764,43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-R$ 738,44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R$ 52.025,99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8969183"/>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LFSN-LFSN2200AIW 7.8600% a.a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R$ 30.433.812,03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R$ 84.380,24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R$ 30.518.192,27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6925643"/>
                  </a:ext>
                </a:extLst>
              </a:tr>
              <a:tr h="14920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LFSN-LF002400B6F BRADESCO 6,42% a.a.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R$ 10.020.287,91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R$ 91.729,97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R$ 10.112.017,88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96106027"/>
                  </a:ext>
                </a:extLst>
              </a:tr>
              <a:tr h="149208">
                <a:tc>
                  <a:txBody>
                    <a:bodyPr/>
                    <a:lstStyle/>
                    <a:p>
                      <a:pPr algn="l" fontAlgn="ctr"/>
                      <a:r>
                        <a:rPr lang="pt-BR" sz="1100" b="1" i="0" u="none" strike="noStrike">
                          <a:solidFill>
                            <a:srgbClr val="FFFFFF"/>
                          </a:solidFill>
                          <a:effectLst/>
                          <a:highlight>
                            <a:srgbClr val="366092"/>
                          </a:highlight>
                          <a:latin typeface="Calibri" panose="020F0502020204030204" pitchFamily="34" charset="0"/>
                        </a:rPr>
                        <a:t>Total Renda Fixa</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R$ 738.556.892,69</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R$ 39.234.818,81</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-R$ 30.508.024,59</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R$ 7.073.822,50</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Calibri" panose="020F0502020204030204" pitchFamily="34" charset="0"/>
                        </a:rPr>
                        <a:t>R$ 754.357.509,41</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51466399"/>
                  </a:ext>
                </a:extLst>
              </a:tr>
            </a:tbl>
          </a:graphicData>
        </a:graphic>
      </p:graphicFrame>
    </p:spTree>
    <p:extLst>
      <p:ext uri="{BB962C8B-B14F-4D97-AF65-F5344CB8AC3E}">
        <p14:creationId xmlns:p14="http://schemas.microsoft.com/office/powerpoint/2010/main" val="1184916761"/>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51F1C5CB-E6DC-4E25-8EFF-F9F5865FB230}"/>
              </a:ext>
            </a:extLst>
          </p:cNvPr>
          <p:cNvSpPr/>
          <p:nvPr/>
        </p:nvSpPr>
        <p:spPr>
          <a:xfrm>
            <a:off x="152399" y="214648"/>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14.2</a:t>
            </a:r>
          </a:p>
        </p:txBody>
      </p:sp>
      <p:sp>
        <p:nvSpPr>
          <p:cNvPr id="6" name="CaixaDeTexto 5">
            <a:extLst>
              <a:ext uri="{FF2B5EF4-FFF2-40B4-BE49-F238E27FC236}">
                <a16:creationId xmlns:a16="http://schemas.microsoft.com/office/drawing/2014/main" id="{523DF24F-B091-480E-90F9-C60C6D731F3B}"/>
              </a:ext>
            </a:extLst>
          </p:cNvPr>
          <p:cNvSpPr txBox="1"/>
          <p:nvPr/>
        </p:nvSpPr>
        <p:spPr>
          <a:xfrm>
            <a:off x="748748" y="242881"/>
            <a:ext cx="6185452" cy="369332"/>
          </a:xfrm>
          <a:prstGeom prst="rect">
            <a:avLst/>
          </a:prstGeom>
          <a:noFill/>
        </p:spPr>
        <p:txBody>
          <a:bodyPr wrap="square" rtlCol="0">
            <a:spAutoFit/>
          </a:bodyPr>
          <a:lstStyle/>
          <a:p>
            <a:r>
              <a:rPr lang="pt-BR" b="1" u="sng" dirty="0">
                <a:solidFill>
                  <a:schemeClr val="accent1">
                    <a:lumMod val="75000"/>
                  </a:schemeClr>
                </a:solidFill>
              </a:rPr>
              <a:t>MOVIMENTAÇÕES FUNDO PREVIDENCIÁRIO CAPITALIZADO</a:t>
            </a:r>
          </a:p>
        </p:txBody>
      </p:sp>
      <p:sp>
        <p:nvSpPr>
          <p:cNvPr id="7" name="CaixaDeTexto 6">
            <a:extLst>
              <a:ext uri="{FF2B5EF4-FFF2-40B4-BE49-F238E27FC236}">
                <a16:creationId xmlns:a16="http://schemas.microsoft.com/office/drawing/2014/main" id="{E8187AD9-1678-4DDC-B8FE-4CCDBE19C769}"/>
              </a:ext>
            </a:extLst>
          </p:cNvPr>
          <p:cNvSpPr txBox="1"/>
          <p:nvPr/>
        </p:nvSpPr>
        <p:spPr>
          <a:xfrm>
            <a:off x="10139571" y="364437"/>
            <a:ext cx="1900030" cy="307777"/>
          </a:xfrm>
          <a:prstGeom prst="rect">
            <a:avLst/>
          </a:prstGeom>
          <a:noFill/>
        </p:spPr>
        <p:txBody>
          <a:bodyPr wrap="square" rtlCol="0">
            <a:spAutoFit/>
          </a:bodyPr>
          <a:lstStyle/>
          <a:p>
            <a:pPr algn="ctr"/>
            <a:r>
              <a:rPr lang="pt-BR" sz="1400" b="1" dirty="0"/>
              <a:t>Tabela 6</a:t>
            </a:r>
          </a:p>
        </p:txBody>
      </p:sp>
      <p:graphicFrame>
        <p:nvGraphicFramePr>
          <p:cNvPr id="2" name="Tabela 1">
            <a:extLst>
              <a:ext uri="{FF2B5EF4-FFF2-40B4-BE49-F238E27FC236}">
                <a16:creationId xmlns:a16="http://schemas.microsoft.com/office/drawing/2014/main" id="{709B6322-0452-3432-ACDA-2C97EF2FF0AF}"/>
              </a:ext>
            </a:extLst>
          </p:cNvPr>
          <p:cNvGraphicFramePr>
            <a:graphicFrameLocks noGrp="1"/>
          </p:cNvGraphicFramePr>
          <p:nvPr>
            <p:extLst>
              <p:ext uri="{D42A27DB-BD31-4B8C-83A1-F6EECF244321}">
                <p14:modId xmlns:p14="http://schemas.microsoft.com/office/powerpoint/2010/main" val="525682842"/>
              </p:ext>
            </p:extLst>
          </p:nvPr>
        </p:nvGraphicFramePr>
        <p:xfrm>
          <a:off x="152399" y="1080429"/>
          <a:ext cx="11887202" cy="3564144"/>
        </p:xfrm>
        <a:graphic>
          <a:graphicData uri="http://schemas.openxmlformats.org/drawingml/2006/table">
            <a:tbl>
              <a:tblPr/>
              <a:tblGrid>
                <a:gridCol w="3168493">
                  <a:extLst>
                    <a:ext uri="{9D8B030D-6E8A-4147-A177-3AD203B41FA5}">
                      <a16:colId xmlns:a16="http://schemas.microsoft.com/office/drawing/2014/main" val="1209720060"/>
                    </a:ext>
                  </a:extLst>
                </a:gridCol>
                <a:gridCol w="1726080">
                  <a:extLst>
                    <a:ext uri="{9D8B030D-6E8A-4147-A177-3AD203B41FA5}">
                      <a16:colId xmlns:a16="http://schemas.microsoft.com/office/drawing/2014/main" val="2356164973"/>
                    </a:ext>
                  </a:extLst>
                </a:gridCol>
                <a:gridCol w="1659178">
                  <a:extLst>
                    <a:ext uri="{9D8B030D-6E8A-4147-A177-3AD203B41FA5}">
                      <a16:colId xmlns:a16="http://schemas.microsoft.com/office/drawing/2014/main" val="808624950"/>
                    </a:ext>
                  </a:extLst>
                </a:gridCol>
                <a:gridCol w="2033829">
                  <a:extLst>
                    <a:ext uri="{9D8B030D-6E8A-4147-A177-3AD203B41FA5}">
                      <a16:colId xmlns:a16="http://schemas.microsoft.com/office/drawing/2014/main" val="2387502099"/>
                    </a:ext>
                  </a:extLst>
                </a:gridCol>
                <a:gridCol w="1661853">
                  <a:extLst>
                    <a:ext uri="{9D8B030D-6E8A-4147-A177-3AD203B41FA5}">
                      <a16:colId xmlns:a16="http://schemas.microsoft.com/office/drawing/2014/main" val="2042189844"/>
                    </a:ext>
                  </a:extLst>
                </a:gridCol>
                <a:gridCol w="1637769">
                  <a:extLst>
                    <a:ext uri="{9D8B030D-6E8A-4147-A177-3AD203B41FA5}">
                      <a16:colId xmlns:a16="http://schemas.microsoft.com/office/drawing/2014/main" val="1870691261"/>
                    </a:ext>
                  </a:extLst>
                </a:gridCol>
              </a:tblGrid>
              <a:tr h="222759">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210129330"/>
                  </a:ext>
                </a:extLst>
              </a:tr>
              <a:tr h="222759">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QUANTITATIVO FIC AÇÕES</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R$ 9.935.073,01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-R$ 288.104,04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R$ 9.646.968,97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12784287"/>
                  </a:ext>
                </a:extLst>
              </a:tr>
              <a:tr h="222759">
                <a:tc>
                  <a:txBody>
                    <a:bodyPr/>
                    <a:lstStyle/>
                    <a:p>
                      <a:pPr algn="l" fontAlgn="ctr"/>
                      <a:r>
                        <a:rPr lang="en-US" sz="1100" b="0" i="0" u="none" strike="noStrike">
                          <a:solidFill>
                            <a:srgbClr val="000000"/>
                          </a:solidFill>
                          <a:effectLst/>
                          <a:highlight>
                            <a:srgbClr val="FFFFFF"/>
                          </a:highlight>
                          <a:latin typeface="Calibri" panose="020F0502020204030204" pitchFamily="34" charset="0"/>
                        </a:rPr>
                        <a:t>AZ QUEST SMALL MID CAPS FIC AÇÕES</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R$ 7.103.537,84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-R$ 253.217,63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R$ 6.850.320,22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62195406"/>
                  </a:ext>
                </a:extLst>
              </a:tr>
              <a:tr h="222759">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BRADESCO FIA DIVIDENDOS</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R$ 11.899.833,02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-R$ 444.892,65</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R$ 11.454.940,37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1250216"/>
                  </a:ext>
                </a:extLst>
              </a:tr>
              <a:tr h="222759">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FINACAP MAURITSSTAD FIA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R$ 8.289.822,76</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-R$ 166.462,70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R$ 8.123.360,06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49521167"/>
                  </a:ext>
                </a:extLst>
              </a:tr>
              <a:tr h="222759">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CONSTÂNCIA FUNDAMENTO FI AÇÕES</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R$ 5.008.986,89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-R$ 149.948,32</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R$ 4.859.038,57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28475365"/>
                  </a:ext>
                </a:extLst>
              </a:tr>
              <a:tr h="222759">
                <a:tc>
                  <a:txBody>
                    <a:bodyPr/>
                    <a:lstStyle/>
                    <a:p>
                      <a:pPr algn="l" fontAlgn="ctr"/>
                      <a:r>
                        <a:rPr lang="pt-BR" sz="1100" b="1" i="0" u="none" strike="noStrike">
                          <a:solidFill>
                            <a:srgbClr val="FFFFFF"/>
                          </a:solidFill>
                          <a:effectLst/>
                          <a:highlight>
                            <a:srgbClr val="366092"/>
                          </a:highlight>
                          <a:latin typeface="Calibri" panose="020F0502020204030204" pitchFamily="34" charset="0"/>
                        </a:rPr>
                        <a:t>Total Renda Variável</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R$ 42.237.253,52</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R$ 0,00</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R$ 0,00</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-R$ 1.302.625,33</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R$ 40.934.628,18</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615128020"/>
                  </a:ext>
                </a:extLst>
              </a:tr>
              <a:tr h="222759">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612133617"/>
                  </a:ext>
                </a:extLst>
              </a:tr>
              <a:tr h="44551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GERAÇÃO DE ENERGIA FUNDO DE INVESTIMENTO EM PARTICIPAÇÕES MULTIESTRATÉGIA</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-R$ 52.174,11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-R$ 253,23</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-R$ 52.427,34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3145636"/>
                  </a:ext>
                </a:extLst>
              </a:tr>
              <a:tr h="445518">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ICATU VANGUARDA IGARATÉ LONG BIASED FI MULTIMERCADO</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R$ 12.828.733,04</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R$ 32.327,19</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R$ 12.861.060,23</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54706328"/>
                  </a:ext>
                </a:extLst>
              </a:tr>
              <a:tr h="222759">
                <a:tc>
                  <a:txBody>
                    <a:bodyPr/>
                    <a:lstStyle/>
                    <a:p>
                      <a:pPr algn="l" fontAlgn="ctr"/>
                      <a:r>
                        <a:rPr lang="pt-BR" sz="1100" b="1" i="0" u="none" strike="noStrike">
                          <a:solidFill>
                            <a:srgbClr val="FFFFFF"/>
                          </a:solidFill>
                          <a:effectLst/>
                          <a:highlight>
                            <a:srgbClr val="366092"/>
                          </a:highlight>
                          <a:latin typeface="Calibri" panose="020F0502020204030204" pitchFamily="34" charset="0"/>
                        </a:rPr>
                        <a:t>Total Fundos Estruturados</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R$ 12.776.558,93</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R$ 0,00</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R$ 0,00</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R$ 32.073,97</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R$ 12.808.632,90</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376812271"/>
                  </a:ext>
                </a:extLst>
              </a:tr>
              <a:tr h="222759">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2643255612"/>
                  </a:ext>
                </a:extLst>
              </a:tr>
              <a:tr h="222759">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HAZ FII - ATCR11</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R$ 763.903,97</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R$ 0,00</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R$ 368,78</a:t>
                      </a:r>
                    </a:p>
                  </a:txBody>
                  <a:tcPr marL="0" marR="0" marT="0"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R$ 764.272,74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51942363"/>
                  </a:ext>
                </a:extLst>
              </a:tr>
              <a:tr h="222759">
                <a:tc>
                  <a:txBody>
                    <a:bodyPr/>
                    <a:lstStyle/>
                    <a:p>
                      <a:pPr algn="l" fontAlgn="ctr"/>
                      <a:r>
                        <a:rPr lang="pt-BR" sz="1100" b="1" i="0" u="none" strike="noStrike">
                          <a:solidFill>
                            <a:srgbClr val="FFFFFF"/>
                          </a:solidFill>
                          <a:effectLst/>
                          <a:highlight>
                            <a:srgbClr val="366092"/>
                          </a:highlight>
                          <a:latin typeface="Calibri" panose="020F0502020204030204" pitchFamily="34" charset="0"/>
                        </a:rPr>
                        <a:t>Total Fundos Imobiliários</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R$ 763.903,97</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R$ 0,00</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R$ 0,00</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R$ 368,78</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Calibri" panose="020F0502020204030204" pitchFamily="34" charset="0"/>
                        </a:rPr>
                        <a:t>R$ 764.272,74</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130731126"/>
                  </a:ext>
                </a:extLst>
              </a:tr>
            </a:tbl>
          </a:graphicData>
        </a:graphic>
      </p:graphicFrame>
    </p:spTree>
    <p:extLst>
      <p:ext uri="{BB962C8B-B14F-4D97-AF65-F5344CB8AC3E}">
        <p14:creationId xmlns:p14="http://schemas.microsoft.com/office/powerpoint/2010/main" val="246244616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F500A39D-246D-46A1-A088-D29A5F8B6F11}"/>
              </a:ext>
            </a:extLst>
          </p:cNvPr>
          <p:cNvSpPr/>
          <p:nvPr/>
        </p:nvSpPr>
        <p:spPr>
          <a:xfrm>
            <a:off x="578125" y="310801"/>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9" name="CaixaDeTexto 8">
            <a:extLst>
              <a:ext uri="{FF2B5EF4-FFF2-40B4-BE49-F238E27FC236}">
                <a16:creationId xmlns:a16="http://schemas.microsoft.com/office/drawing/2014/main" id="{25CC2922-AC57-4230-BB7F-F5AA715CA202}"/>
              </a:ext>
            </a:extLst>
          </p:cNvPr>
          <p:cNvSpPr txBox="1"/>
          <p:nvPr/>
        </p:nvSpPr>
        <p:spPr>
          <a:xfrm>
            <a:off x="1188329" y="339034"/>
            <a:ext cx="4041913" cy="369332"/>
          </a:xfrm>
          <a:prstGeom prst="rect">
            <a:avLst/>
          </a:prstGeom>
          <a:noFill/>
        </p:spPr>
        <p:txBody>
          <a:bodyPr wrap="square" rtlCol="0">
            <a:spAutoFit/>
          </a:bodyPr>
          <a:lstStyle/>
          <a:p>
            <a:r>
              <a:rPr lang="pt-BR" b="1" u="sng" dirty="0">
                <a:solidFill>
                  <a:schemeClr val="accent1">
                    <a:lumMod val="75000"/>
                  </a:schemeClr>
                </a:solidFill>
              </a:rPr>
              <a:t>RENDA FIXA</a:t>
            </a:r>
          </a:p>
        </p:txBody>
      </p:sp>
      <p:sp>
        <p:nvSpPr>
          <p:cNvPr id="2" name="CaixaDeTexto 1">
            <a:extLst>
              <a:ext uri="{FF2B5EF4-FFF2-40B4-BE49-F238E27FC236}">
                <a16:creationId xmlns:a16="http://schemas.microsoft.com/office/drawing/2014/main" id="{ACCE25AB-7A9E-4841-81EF-0613B0D250C1}"/>
              </a:ext>
            </a:extLst>
          </p:cNvPr>
          <p:cNvSpPr txBox="1"/>
          <p:nvPr/>
        </p:nvSpPr>
        <p:spPr>
          <a:xfrm>
            <a:off x="10295435" y="443937"/>
            <a:ext cx="1900030" cy="307777"/>
          </a:xfrm>
          <a:prstGeom prst="rect">
            <a:avLst/>
          </a:prstGeom>
          <a:noFill/>
        </p:spPr>
        <p:txBody>
          <a:bodyPr wrap="square" rtlCol="0">
            <a:spAutoFit/>
          </a:bodyPr>
          <a:lstStyle/>
          <a:p>
            <a:pPr algn="ctr"/>
            <a:r>
              <a:rPr lang="pt-BR" sz="1400" b="1" dirty="0"/>
              <a:t>Tabela 1</a:t>
            </a:r>
          </a:p>
        </p:txBody>
      </p:sp>
      <p:graphicFrame>
        <p:nvGraphicFramePr>
          <p:cNvPr id="3" name="Tabela 2">
            <a:extLst>
              <a:ext uri="{FF2B5EF4-FFF2-40B4-BE49-F238E27FC236}">
                <a16:creationId xmlns:a16="http://schemas.microsoft.com/office/drawing/2014/main" id="{1620AC71-057D-217B-7D63-6D80B9A136CB}"/>
              </a:ext>
            </a:extLst>
          </p:cNvPr>
          <p:cNvGraphicFramePr>
            <a:graphicFrameLocks noGrp="1"/>
          </p:cNvGraphicFramePr>
          <p:nvPr/>
        </p:nvGraphicFramePr>
        <p:xfrm>
          <a:off x="578125" y="1099807"/>
          <a:ext cx="11035609" cy="5447392"/>
        </p:xfrm>
        <a:graphic>
          <a:graphicData uri="http://schemas.openxmlformats.org/drawingml/2006/table">
            <a:tbl>
              <a:tblPr/>
              <a:tblGrid>
                <a:gridCol w="2145510">
                  <a:extLst>
                    <a:ext uri="{9D8B030D-6E8A-4147-A177-3AD203B41FA5}">
                      <a16:colId xmlns:a16="http://schemas.microsoft.com/office/drawing/2014/main" val="3887624941"/>
                    </a:ext>
                  </a:extLst>
                </a:gridCol>
                <a:gridCol w="1168796">
                  <a:extLst>
                    <a:ext uri="{9D8B030D-6E8A-4147-A177-3AD203B41FA5}">
                      <a16:colId xmlns:a16="http://schemas.microsoft.com/office/drawing/2014/main" val="2678006824"/>
                    </a:ext>
                  </a:extLst>
                </a:gridCol>
                <a:gridCol w="1123494">
                  <a:extLst>
                    <a:ext uri="{9D8B030D-6E8A-4147-A177-3AD203B41FA5}">
                      <a16:colId xmlns:a16="http://schemas.microsoft.com/office/drawing/2014/main" val="1090501926"/>
                    </a:ext>
                  </a:extLst>
                </a:gridCol>
                <a:gridCol w="1377187">
                  <a:extLst>
                    <a:ext uri="{9D8B030D-6E8A-4147-A177-3AD203B41FA5}">
                      <a16:colId xmlns:a16="http://schemas.microsoft.com/office/drawing/2014/main" val="2609502658"/>
                    </a:ext>
                  </a:extLst>
                </a:gridCol>
                <a:gridCol w="1125305">
                  <a:extLst>
                    <a:ext uri="{9D8B030D-6E8A-4147-A177-3AD203B41FA5}">
                      <a16:colId xmlns:a16="http://schemas.microsoft.com/office/drawing/2014/main" val="402060128"/>
                    </a:ext>
                  </a:extLst>
                </a:gridCol>
                <a:gridCol w="1108997">
                  <a:extLst>
                    <a:ext uri="{9D8B030D-6E8A-4147-A177-3AD203B41FA5}">
                      <a16:colId xmlns:a16="http://schemas.microsoft.com/office/drawing/2014/main" val="1903742608"/>
                    </a:ext>
                  </a:extLst>
                </a:gridCol>
                <a:gridCol w="1478663">
                  <a:extLst>
                    <a:ext uri="{9D8B030D-6E8A-4147-A177-3AD203B41FA5}">
                      <a16:colId xmlns:a16="http://schemas.microsoft.com/office/drawing/2014/main" val="117807390"/>
                    </a:ext>
                  </a:extLst>
                </a:gridCol>
                <a:gridCol w="710338">
                  <a:extLst>
                    <a:ext uri="{9D8B030D-6E8A-4147-A177-3AD203B41FA5}">
                      <a16:colId xmlns:a16="http://schemas.microsoft.com/office/drawing/2014/main" val="2768853607"/>
                    </a:ext>
                  </a:extLst>
                </a:gridCol>
                <a:gridCol w="797319">
                  <a:extLst>
                    <a:ext uri="{9D8B030D-6E8A-4147-A177-3AD203B41FA5}">
                      <a16:colId xmlns:a16="http://schemas.microsoft.com/office/drawing/2014/main" val="2257864910"/>
                    </a:ext>
                  </a:extLst>
                </a:gridCol>
              </a:tblGrid>
              <a:tr h="326453">
                <a:tc>
                  <a:txBody>
                    <a:bodyPr/>
                    <a:lstStyle/>
                    <a:p>
                      <a:pPr algn="ctr" fontAlgn="ctr"/>
                      <a:r>
                        <a:rPr lang="pt-BR" sz="1100" b="1" i="0" u="none" strike="noStrike" dirty="0">
                          <a:solidFill>
                            <a:srgbClr val="FFFFFF"/>
                          </a:solidFill>
                          <a:effectLst/>
                          <a:highlight>
                            <a:srgbClr val="366092"/>
                          </a:highlight>
                          <a:latin typeface="Calibri" panose="020F0502020204030204" pitchFamily="34" charset="0"/>
                        </a:rPr>
                        <a:t>Fundo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Administrador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Índice de Referência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Classificção de Risco ( 1 a 5 )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JABOATÃOPREV</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Fundo Investido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Valor (R$)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mensal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anual</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3377311238"/>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20450515 (20220802 6,230000%)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IPCA+6,23%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2,50%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20.255.315,08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4,91%</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125020854"/>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20600815 (20220803 6,310000%)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 + 6,31%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23.452.478,11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4,94%</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705851378"/>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20600815 (20220811 5,941000%)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 + 5,941%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7.849.604,27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4,79%</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4084141918"/>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20600815 (20220205 6,535%)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IPCA+6,535%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2,76%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22.323.364,10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6,23%</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4236284051"/>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20550515 (20220830 5,972000%)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IPCA+5,972%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0,53%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4.261.577,52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4,80%</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234901956"/>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20550515  (20221114 6,12%)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IPCA+6,12%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1,56%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12.627.496,11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4,86%</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07895291"/>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20500815 (20221114 6,12%)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IPCA+6,12%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2,24%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18.082.677,23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4,86%</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369992065"/>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20450515 (20221124 6,28%)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IPCA+6,28%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8.341.522,67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4,93%</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990277441"/>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20500815 (20221124 6,28%)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IPCA+6,28%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7.238.324,66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4,92%</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595648799"/>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20400815 (20221124 6,21%)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IPCA+6,21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2,14%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17.285.913,41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4,90%</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292403225"/>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20450515 (2022122022 6,365%)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IPCA+6,365%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5.688.143,42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4,96%</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503174139"/>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20500815 (20221216 6,34%)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IPCA+6,34%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0,60%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4.830.454,22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4,95%</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741962348"/>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20350515  (20221216 6,36%)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IPCA+6,36%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6.765.537,07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4,96%</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4234972291"/>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20550515 (20221216 6,34%)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IPCA+6,34%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0,60%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4.829.342,72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4,95%</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005152203"/>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NTN-B 760199 20400815 (20221216 6,3%)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1,45%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11.700.379,21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4,93%</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919666421"/>
                  </a:ext>
                </a:extLst>
              </a:tr>
            </a:tbl>
          </a:graphicData>
        </a:graphic>
      </p:graphicFrame>
    </p:spTree>
    <p:extLst>
      <p:ext uri="{BB962C8B-B14F-4D97-AF65-F5344CB8AC3E}">
        <p14:creationId xmlns:p14="http://schemas.microsoft.com/office/powerpoint/2010/main" val="1761910558"/>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5A54DF8A-3ED2-4A64-87B6-68DA3CFFE1B1}"/>
              </a:ext>
            </a:extLst>
          </p:cNvPr>
          <p:cNvSpPr/>
          <p:nvPr/>
        </p:nvSpPr>
        <p:spPr>
          <a:xfrm>
            <a:off x="294705" y="262950"/>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14.4</a:t>
            </a:r>
          </a:p>
        </p:txBody>
      </p:sp>
      <p:sp>
        <p:nvSpPr>
          <p:cNvPr id="9" name="CaixaDeTexto 8">
            <a:extLst>
              <a:ext uri="{FF2B5EF4-FFF2-40B4-BE49-F238E27FC236}">
                <a16:creationId xmlns:a16="http://schemas.microsoft.com/office/drawing/2014/main" id="{A8DEE9A9-7877-4C0D-BAA5-56244352C7DE}"/>
              </a:ext>
            </a:extLst>
          </p:cNvPr>
          <p:cNvSpPr txBox="1"/>
          <p:nvPr/>
        </p:nvSpPr>
        <p:spPr>
          <a:xfrm>
            <a:off x="891054" y="291183"/>
            <a:ext cx="5849178" cy="369332"/>
          </a:xfrm>
          <a:prstGeom prst="rect">
            <a:avLst/>
          </a:prstGeom>
          <a:noFill/>
        </p:spPr>
        <p:txBody>
          <a:bodyPr wrap="square" rtlCol="0">
            <a:spAutoFit/>
          </a:bodyPr>
          <a:lstStyle/>
          <a:p>
            <a:r>
              <a:rPr lang="pt-BR" b="1" u="sng" dirty="0">
                <a:solidFill>
                  <a:schemeClr val="accent1">
                    <a:lumMod val="75000"/>
                  </a:schemeClr>
                </a:solidFill>
              </a:rPr>
              <a:t>MOVIMENTAÇÕES FUNDO PREVIDENCIÁRIO FINANCEIRO</a:t>
            </a:r>
          </a:p>
        </p:txBody>
      </p:sp>
      <p:sp>
        <p:nvSpPr>
          <p:cNvPr id="12" name="CaixaDeTexto 11">
            <a:extLst>
              <a:ext uri="{FF2B5EF4-FFF2-40B4-BE49-F238E27FC236}">
                <a16:creationId xmlns:a16="http://schemas.microsoft.com/office/drawing/2014/main" id="{08F7E6EE-C423-45B7-A989-52C2E40F4B14}"/>
              </a:ext>
            </a:extLst>
          </p:cNvPr>
          <p:cNvSpPr txBox="1"/>
          <p:nvPr/>
        </p:nvSpPr>
        <p:spPr>
          <a:xfrm>
            <a:off x="10350931" y="545120"/>
            <a:ext cx="1900030" cy="307777"/>
          </a:xfrm>
          <a:prstGeom prst="rect">
            <a:avLst/>
          </a:prstGeom>
          <a:noFill/>
        </p:spPr>
        <p:txBody>
          <a:bodyPr wrap="square" rtlCol="0">
            <a:spAutoFit/>
          </a:bodyPr>
          <a:lstStyle/>
          <a:p>
            <a:pPr algn="ctr"/>
            <a:r>
              <a:rPr lang="pt-BR" sz="1400" b="1" dirty="0"/>
              <a:t>Tabela 7</a:t>
            </a:r>
          </a:p>
        </p:txBody>
      </p:sp>
      <p:sp>
        <p:nvSpPr>
          <p:cNvPr id="13" name="Retângulo 12">
            <a:extLst>
              <a:ext uri="{FF2B5EF4-FFF2-40B4-BE49-F238E27FC236}">
                <a16:creationId xmlns:a16="http://schemas.microsoft.com/office/drawing/2014/main" id="{E86F509E-5DD7-6626-719B-70DB1A90EAC7}"/>
              </a:ext>
            </a:extLst>
          </p:cNvPr>
          <p:cNvSpPr/>
          <p:nvPr/>
        </p:nvSpPr>
        <p:spPr>
          <a:xfrm>
            <a:off x="294705" y="3110443"/>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300" dirty="0"/>
              <a:t>15</a:t>
            </a:r>
          </a:p>
        </p:txBody>
      </p:sp>
      <p:sp>
        <p:nvSpPr>
          <p:cNvPr id="15" name="CaixaDeTexto 14">
            <a:extLst>
              <a:ext uri="{FF2B5EF4-FFF2-40B4-BE49-F238E27FC236}">
                <a16:creationId xmlns:a16="http://schemas.microsoft.com/office/drawing/2014/main" id="{D4504651-0D1E-25C4-0100-CF533663A529}"/>
              </a:ext>
            </a:extLst>
          </p:cNvPr>
          <p:cNvSpPr txBox="1"/>
          <p:nvPr/>
        </p:nvSpPr>
        <p:spPr>
          <a:xfrm>
            <a:off x="891054" y="3138676"/>
            <a:ext cx="5532782" cy="369332"/>
          </a:xfrm>
          <a:prstGeom prst="rect">
            <a:avLst/>
          </a:prstGeom>
          <a:noFill/>
        </p:spPr>
        <p:txBody>
          <a:bodyPr wrap="square" rtlCol="0">
            <a:spAutoFit/>
          </a:bodyPr>
          <a:lstStyle/>
          <a:p>
            <a:r>
              <a:rPr lang="pt-BR" b="1" u="sng" dirty="0">
                <a:solidFill>
                  <a:schemeClr val="accent1">
                    <a:lumMod val="75000"/>
                  </a:schemeClr>
                </a:solidFill>
              </a:rPr>
              <a:t>TOTAL GERAL DAS CARTEIRAS</a:t>
            </a:r>
          </a:p>
        </p:txBody>
      </p:sp>
      <p:sp>
        <p:nvSpPr>
          <p:cNvPr id="19" name="CaixaDeTexto 18">
            <a:extLst>
              <a:ext uri="{FF2B5EF4-FFF2-40B4-BE49-F238E27FC236}">
                <a16:creationId xmlns:a16="http://schemas.microsoft.com/office/drawing/2014/main" id="{72E2261F-D074-B4D3-0E9A-6176FEEFFF58}"/>
              </a:ext>
            </a:extLst>
          </p:cNvPr>
          <p:cNvSpPr txBox="1"/>
          <p:nvPr/>
        </p:nvSpPr>
        <p:spPr>
          <a:xfrm>
            <a:off x="10211832" y="3169453"/>
            <a:ext cx="1900030" cy="307777"/>
          </a:xfrm>
          <a:prstGeom prst="rect">
            <a:avLst/>
          </a:prstGeom>
          <a:noFill/>
        </p:spPr>
        <p:txBody>
          <a:bodyPr wrap="square" rtlCol="0">
            <a:spAutoFit/>
          </a:bodyPr>
          <a:lstStyle/>
          <a:p>
            <a:pPr algn="ctr"/>
            <a:r>
              <a:rPr lang="pt-BR" sz="1400" b="1" dirty="0"/>
              <a:t>Tabela 8</a:t>
            </a:r>
          </a:p>
        </p:txBody>
      </p:sp>
      <p:graphicFrame>
        <p:nvGraphicFramePr>
          <p:cNvPr id="3" name="Tabela 2">
            <a:extLst>
              <a:ext uri="{FF2B5EF4-FFF2-40B4-BE49-F238E27FC236}">
                <a16:creationId xmlns:a16="http://schemas.microsoft.com/office/drawing/2014/main" id="{AF091401-15EF-77CB-2442-3346F7E30EE1}"/>
              </a:ext>
            </a:extLst>
          </p:cNvPr>
          <p:cNvGraphicFramePr>
            <a:graphicFrameLocks noGrp="1"/>
          </p:cNvGraphicFramePr>
          <p:nvPr>
            <p:extLst>
              <p:ext uri="{D42A27DB-BD31-4B8C-83A1-F6EECF244321}">
                <p14:modId xmlns:p14="http://schemas.microsoft.com/office/powerpoint/2010/main" val="3003621516"/>
              </p:ext>
            </p:extLst>
          </p:nvPr>
        </p:nvGraphicFramePr>
        <p:xfrm>
          <a:off x="294699" y="974030"/>
          <a:ext cx="11408158" cy="1305395"/>
        </p:xfrm>
        <a:graphic>
          <a:graphicData uri="http://schemas.openxmlformats.org/drawingml/2006/table">
            <a:tbl>
              <a:tblPr/>
              <a:tblGrid>
                <a:gridCol w="3040806">
                  <a:extLst>
                    <a:ext uri="{9D8B030D-6E8A-4147-A177-3AD203B41FA5}">
                      <a16:colId xmlns:a16="http://schemas.microsoft.com/office/drawing/2014/main" val="4110557621"/>
                    </a:ext>
                  </a:extLst>
                </a:gridCol>
                <a:gridCol w="1656520">
                  <a:extLst>
                    <a:ext uri="{9D8B030D-6E8A-4147-A177-3AD203B41FA5}">
                      <a16:colId xmlns:a16="http://schemas.microsoft.com/office/drawing/2014/main" val="153154335"/>
                    </a:ext>
                  </a:extLst>
                </a:gridCol>
                <a:gridCol w="1592314">
                  <a:extLst>
                    <a:ext uri="{9D8B030D-6E8A-4147-A177-3AD203B41FA5}">
                      <a16:colId xmlns:a16="http://schemas.microsoft.com/office/drawing/2014/main" val="3870334650"/>
                    </a:ext>
                  </a:extLst>
                </a:gridCol>
                <a:gridCol w="1951868">
                  <a:extLst>
                    <a:ext uri="{9D8B030D-6E8A-4147-A177-3AD203B41FA5}">
                      <a16:colId xmlns:a16="http://schemas.microsoft.com/office/drawing/2014/main" val="3969994658"/>
                    </a:ext>
                  </a:extLst>
                </a:gridCol>
                <a:gridCol w="1594882">
                  <a:extLst>
                    <a:ext uri="{9D8B030D-6E8A-4147-A177-3AD203B41FA5}">
                      <a16:colId xmlns:a16="http://schemas.microsoft.com/office/drawing/2014/main" val="810414081"/>
                    </a:ext>
                  </a:extLst>
                </a:gridCol>
                <a:gridCol w="1571768">
                  <a:extLst>
                    <a:ext uri="{9D8B030D-6E8A-4147-A177-3AD203B41FA5}">
                      <a16:colId xmlns:a16="http://schemas.microsoft.com/office/drawing/2014/main" val="3551541378"/>
                    </a:ext>
                  </a:extLst>
                </a:gridCol>
              </a:tblGrid>
              <a:tr h="186485">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102783344"/>
                  </a:ext>
                </a:extLst>
              </a:tr>
              <a:tr h="559455">
                <a:tc>
                  <a:txBody>
                    <a:bodyPr/>
                    <a:lstStyle/>
                    <a:p>
                      <a:pPr algn="l" fontAlgn="b"/>
                      <a:r>
                        <a:rPr lang="pt-BR" sz="1100" b="0" i="0" u="none" strike="noStrike">
                          <a:solidFill>
                            <a:srgbClr val="000000"/>
                          </a:solidFill>
                          <a:effectLst/>
                          <a:latin typeface="Calibri" panose="020F0502020204030204" pitchFamily="34" charset="0"/>
                        </a:rPr>
                        <a:t>BB PREVIDENCIÁRIO RENDA FIXA FLUXO FUNDO DE INVESTIMENTO EM COTAS DE FUNDOS DE INVESTIMENTO</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R$ 1.590,71</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R$ 3.018.911,72</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-R$ 3.022.462,38</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R$ 1.973,38</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R$ 13,43</a:t>
                      </a:r>
                    </a:p>
                  </a:txBody>
                  <a:tcPr marL="0" marR="0" marT="0" marB="0" anchor="b">
                    <a:lnL>
                      <a:noFill/>
                    </a:lnL>
                    <a:lnR>
                      <a:noFill/>
                    </a:lnR>
                    <a:lnT>
                      <a:noFill/>
                    </a:lnT>
                    <a:lnB>
                      <a:noFill/>
                    </a:lnB>
                    <a:noFill/>
                  </a:tcPr>
                </a:tc>
                <a:extLst>
                  <a:ext uri="{0D108BD9-81ED-4DB2-BD59-A6C34878D82A}">
                    <a16:rowId xmlns:a16="http://schemas.microsoft.com/office/drawing/2014/main" val="2620500090"/>
                  </a:ext>
                </a:extLst>
              </a:tr>
              <a:tr h="372970">
                <a:tc>
                  <a:txBody>
                    <a:bodyPr/>
                    <a:lstStyle/>
                    <a:p>
                      <a:pPr algn="l" fontAlgn="b"/>
                      <a:r>
                        <a:rPr lang="pt-BR" sz="1100" b="0" i="0" u="none" strike="noStrike">
                          <a:solidFill>
                            <a:srgbClr val="000000"/>
                          </a:solidFill>
                          <a:effectLst/>
                          <a:latin typeface="Calibri" panose="020F0502020204030204" pitchFamily="34" charset="0"/>
                        </a:rPr>
                        <a:t>BB PERFIL FIC RENDA FIXA REFERENCIADO DI PREVIDENCIÁRIO LP</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R$ 15.922.852,40</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R$ 3.073.000,00</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-R$ 2.539.583,87</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R$ 134.600,83</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Arial" panose="020B0604020202020204" pitchFamily="34" charset="0"/>
                        </a:rPr>
                        <a:t>R$ 16.590.869,36</a:t>
                      </a:r>
                    </a:p>
                  </a:txBody>
                  <a:tcPr marL="0" marR="0" marT="0" marB="0" anchor="b">
                    <a:lnL>
                      <a:noFill/>
                    </a:lnL>
                    <a:lnR>
                      <a:noFill/>
                    </a:lnR>
                    <a:lnT>
                      <a:noFill/>
                    </a:lnT>
                    <a:lnB>
                      <a:noFill/>
                    </a:lnB>
                    <a:noFill/>
                  </a:tcPr>
                </a:tc>
                <a:extLst>
                  <a:ext uri="{0D108BD9-81ED-4DB2-BD59-A6C34878D82A}">
                    <a16:rowId xmlns:a16="http://schemas.microsoft.com/office/drawing/2014/main" val="2644822496"/>
                  </a:ext>
                </a:extLst>
              </a:tr>
              <a:tr h="186485">
                <a:tc>
                  <a:txBody>
                    <a:bodyPr/>
                    <a:lstStyle/>
                    <a:p>
                      <a:pPr algn="l" fontAlgn="ctr"/>
                      <a:r>
                        <a:rPr lang="pt-BR" sz="1100" b="1" i="0" u="none" strike="noStrike">
                          <a:solidFill>
                            <a:srgbClr val="FFFFFF"/>
                          </a:solidFill>
                          <a:effectLst/>
                          <a:highlight>
                            <a:srgbClr val="366092"/>
                          </a:highlight>
                          <a:latin typeface="Calibri" panose="020F0502020204030204" pitchFamily="34" charset="0"/>
                        </a:rPr>
                        <a:t>Total Renda Fixa</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R$ 15.924.443,11</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R$ 6.091.911,72</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-R$ 5.562.046,25</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R$ 136.574,21</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Calibri" panose="020F0502020204030204" pitchFamily="34" charset="0"/>
                        </a:rPr>
                        <a:t>R$ 16.590.882,79</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369768126"/>
                  </a:ext>
                </a:extLst>
              </a:tr>
            </a:tbl>
          </a:graphicData>
        </a:graphic>
      </p:graphicFrame>
      <p:graphicFrame>
        <p:nvGraphicFramePr>
          <p:cNvPr id="6" name="Tabela 5">
            <a:extLst>
              <a:ext uri="{FF2B5EF4-FFF2-40B4-BE49-F238E27FC236}">
                <a16:creationId xmlns:a16="http://schemas.microsoft.com/office/drawing/2014/main" id="{878AC3FC-C776-9124-0858-0B2B4AF9A7F0}"/>
              </a:ext>
            </a:extLst>
          </p:cNvPr>
          <p:cNvGraphicFramePr>
            <a:graphicFrameLocks noGrp="1"/>
          </p:cNvGraphicFramePr>
          <p:nvPr>
            <p:extLst>
              <p:ext uri="{D42A27DB-BD31-4B8C-83A1-F6EECF244321}">
                <p14:modId xmlns:p14="http://schemas.microsoft.com/office/powerpoint/2010/main" val="1114234487"/>
              </p:ext>
            </p:extLst>
          </p:nvPr>
        </p:nvGraphicFramePr>
        <p:xfrm>
          <a:off x="294699" y="4018916"/>
          <a:ext cx="11408158" cy="1119320"/>
        </p:xfrm>
        <a:graphic>
          <a:graphicData uri="http://schemas.openxmlformats.org/drawingml/2006/table">
            <a:tbl>
              <a:tblPr/>
              <a:tblGrid>
                <a:gridCol w="3040805">
                  <a:extLst>
                    <a:ext uri="{9D8B030D-6E8A-4147-A177-3AD203B41FA5}">
                      <a16:colId xmlns:a16="http://schemas.microsoft.com/office/drawing/2014/main" val="3329943465"/>
                    </a:ext>
                  </a:extLst>
                </a:gridCol>
                <a:gridCol w="1656520">
                  <a:extLst>
                    <a:ext uri="{9D8B030D-6E8A-4147-A177-3AD203B41FA5}">
                      <a16:colId xmlns:a16="http://schemas.microsoft.com/office/drawing/2014/main" val="4114475542"/>
                    </a:ext>
                  </a:extLst>
                </a:gridCol>
                <a:gridCol w="1592314">
                  <a:extLst>
                    <a:ext uri="{9D8B030D-6E8A-4147-A177-3AD203B41FA5}">
                      <a16:colId xmlns:a16="http://schemas.microsoft.com/office/drawing/2014/main" val="3178042955"/>
                    </a:ext>
                  </a:extLst>
                </a:gridCol>
                <a:gridCol w="1951869">
                  <a:extLst>
                    <a:ext uri="{9D8B030D-6E8A-4147-A177-3AD203B41FA5}">
                      <a16:colId xmlns:a16="http://schemas.microsoft.com/office/drawing/2014/main" val="1059262245"/>
                    </a:ext>
                  </a:extLst>
                </a:gridCol>
                <a:gridCol w="1594883">
                  <a:extLst>
                    <a:ext uri="{9D8B030D-6E8A-4147-A177-3AD203B41FA5}">
                      <a16:colId xmlns:a16="http://schemas.microsoft.com/office/drawing/2014/main" val="3351888425"/>
                    </a:ext>
                  </a:extLst>
                </a:gridCol>
                <a:gridCol w="1571767">
                  <a:extLst>
                    <a:ext uri="{9D8B030D-6E8A-4147-A177-3AD203B41FA5}">
                      <a16:colId xmlns:a16="http://schemas.microsoft.com/office/drawing/2014/main" val="2621238257"/>
                    </a:ext>
                  </a:extLst>
                </a:gridCol>
              </a:tblGrid>
              <a:tr h="279830">
                <a:tc>
                  <a:txBody>
                    <a:bodyPr/>
                    <a:lstStyle/>
                    <a:p>
                      <a:pPr algn="ctr" fontAlgn="ctr"/>
                      <a:r>
                        <a:rPr lang="pt-BR" sz="1100" b="1" i="0" u="none" strike="noStrike" dirty="0">
                          <a:solidFill>
                            <a:srgbClr val="FFFFFF"/>
                          </a:solidFill>
                          <a:effectLst/>
                          <a:highlight>
                            <a:srgbClr val="366092"/>
                          </a:highlight>
                          <a:latin typeface="Calibri" panose="020F0502020204030204" pitchFamily="34" charset="0"/>
                        </a:rPr>
                        <a:t>Fundo</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Anterior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Aplicações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Resgates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Rendimento Mês R$</a:t>
                      </a:r>
                    </a:p>
                  </a:txBody>
                  <a:tcPr marL="0" marR="0" marT="0"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Saldo Atual</a:t>
                      </a:r>
                    </a:p>
                  </a:txBody>
                  <a:tcPr marL="0" marR="0" marT="0" marB="0" anchor="ctr">
                    <a:lnL>
                      <a:noFill/>
                    </a:lnL>
                    <a:lnR>
                      <a:noFill/>
                    </a:lnR>
                    <a:lnT>
                      <a:noFill/>
                    </a:lnT>
                    <a:lnB>
                      <a:noFill/>
                    </a:lnB>
                    <a:solidFill>
                      <a:srgbClr val="366092"/>
                    </a:solidFill>
                  </a:tcPr>
                </a:tc>
                <a:extLst>
                  <a:ext uri="{0D108BD9-81ED-4DB2-BD59-A6C34878D82A}">
                    <a16:rowId xmlns:a16="http://schemas.microsoft.com/office/drawing/2014/main" val="1487896383"/>
                  </a:ext>
                </a:extLst>
              </a:tr>
              <a:tr h="279830">
                <a:tc>
                  <a:txBody>
                    <a:bodyPr/>
                    <a:lstStyle/>
                    <a:p>
                      <a:pPr algn="l" fontAlgn="b"/>
                      <a:r>
                        <a:rPr lang="pt-BR" sz="1100" b="0" i="0" u="none" strike="noStrike">
                          <a:solidFill>
                            <a:srgbClr val="000000"/>
                          </a:solidFill>
                          <a:effectLst/>
                          <a:latin typeface="Calibri" panose="020F0502020204030204" pitchFamily="34" charset="0"/>
                        </a:rPr>
                        <a:t> TOTAL FUNDO PREVIDENCIÁRIO </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R$ 794.341.447,92</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R$ 39.234.818,81</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-R$ 30.508.024,59</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R$ 5.803.639,91</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R$ 808.871.882,05</a:t>
                      </a:r>
                    </a:p>
                  </a:txBody>
                  <a:tcPr marL="0" marR="0" marT="0" marB="0" anchor="b">
                    <a:lnL>
                      <a:noFill/>
                    </a:lnL>
                    <a:lnR>
                      <a:noFill/>
                    </a:lnR>
                    <a:lnT>
                      <a:noFill/>
                    </a:lnT>
                    <a:lnB>
                      <a:noFill/>
                    </a:lnB>
                    <a:noFill/>
                  </a:tcPr>
                </a:tc>
                <a:extLst>
                  <a:ext uri="{0D108BD9-81ED-4DB2-BD59-A6C34878D82A}">
                    <a16:rowId xmlns:a16="http://schemas.microsoft.com/office/drawing/2014/main" val="3993109050"/>
                  </a:ext>
                </a:extLst>
              </a:tr>
              <a:tr h="279830">
                <a:tc>
                  <a:txBody>
                    <a:bodyPr/>
                    <a:lstStyle/>
                    <a:p>
                      <a:pPr algn="l" fontAlgn="b"/>
                      <a:r>
                        <a:rPr lang="pt-BR" sz="1100" b="0" i="0" u="none" strike="noStrike">
                          <a:solidFill>
                            <a:srgbClr val="000000"/>
                          </a:solidFill>
                          <a:effectLst/>
                          <a:latin typeface="Calibri" panose="020F0502020204030204" pitchFamily="34" charset="0"/>
                        </a:rPr>
                        <a:t> TOTAL FUNDO FINANCEIRO </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R$ 15.924.443,11</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R$ 6.091.911,72</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-R$ 5.562.046,25</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R$ 136.574,21</a:t>
                      </a:r>
                    </a:p>
                  </a:txBody>
                  <a:tcPr marL="0" marR="0" marT="0" marB="0" anchor="b">
                    <a:lnL>
                      <a:noFill/>
                    </a:lnL>
                    <a:lnR>
                      <a:noFill/>
                    </a:lnR>
                    <a:lnT>
                      <a:noFill/>
                    </a:lnT>
                    <a:lnB>
                      <a:noFill/>
                    </a:lnB>
                    <a:noFill/>
                  </a:tcPr>
                </a:tc>
                <a:tc>
                  <a:txBody>
                    <a:bodyPr/>
                    <a:lstStyle/>
                    <a:p>
                      <a:pPr algn="r" fontAlgn="b"/>
                      <a:r>
                        <a:rPr lang="pt-BR" sz="1100" b="0" i="0" u="none" strike="noStrike">
                          <a:solidFill>
                            <a:srgbClr val="000000"/>
                          </a:solidFill>
                          <a:effectLst/>
                          <a:latin typeface="Calibri" panose="020F0502020204030204" pitchFamily="34" charset="0"/>
                        </a:rPr>
                        <a:t>R$ 16.590.882,79</a:t>
                      </a:r>
                    </a:p>
                  </a:txBody>
                  <a:tcPr marL="0" marR="0" marT="0" marB="0" anchor="b">
                    <a:lnL>
                      <a:noFill/>
                    </a:lnL>
                    <a:lnR>
                      <a:noFill/>
                    </a:lnR>
                    <a:lnT>
                      <a:noFill/>
                    </a:lnT>
                    <a:lnB>
                      <a:noFill/>
                    </a:lnB>
                    <a:noFill/>
                  </a:tcPr>
                </a:tc>
                <a:extLst>
                  <a:ext uri="{0D108BD9-81ED-4DB2-BD59-A6C34878D82A}">
                    <a16:rowId xmlns:a16="http://schemas.microsoft.com/office/drawing/2014/main" val="2039709723"/>
                  </a:ext>
                </a:extLst>
              </a:tr>
              <a:tr h="279830">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TOTAL GERAL DAS CARTEIRAS </a:t>
                      </a:r>
                    </a:p>
                  </a:txBody>
                  <a:tcPr marL="0" marR="0" marT="0"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highlight>
                            <a:srgbClr val="366092"/>
                          </a:highlight>
                          <a:latin typeface="Calibri" panose="020F0502020204030204" pitchFamily="34" charset="0"/>
                        </a:rPr>
                        <a:t>R$ 810.265.891,03</a:t>
                      </a:r>
                    </a:p>
                  </a:txBody>
                  <a:tcPr marL="0" marR="0" marT="0"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highlight>
                            <a:srgbClr val="366092"/>
                          </a:highlight>
                          <a:latin typeface="Calibri" panose="020F0502020204030204" pitchFamily="34" charset="0"/>
                        </a:rPr>
                        <a:t>R$ 45.326.730,53</a:t>
                      </a:r>
                    </a:p>
                  </a:txBody>
                  <a:tcPr marL="0" marR="0" marT="0"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highlight>
                            <a:srgbClr val="366092"/>
                          </a:highlight>
                          <a:latin typeface="Calibri" panose="020F0502020204030204" pitchFamily="34" charset="0"/>
                        </a:rPr>
                        <a:t>-R$ 36.070.070,84</a:t>
                      </a:r>
                    </a:p>
                  </a:txBody>
                  <a:tcPr marL="0" marR="0" marT="0"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highlight>
                            <a:srgbClr val="366092"/>
                          </a:highlight>
                          <a:latin typeface="Calibri" panose="020F0502020204030204" pitchFamily="34" charset="0"/>
                        </a:rPr>
                        <a:t>R$ 5.940.214,12</a:t>
                      </a:r>
                    </a:p>
                  </a:txBody>
                  <a:tcPr marL="0" marR="0" marT="0" marB="0" anchor="b">
                    <a:lnL>
                      <a:noFill/>
                    </a:lnL>
                    <a:lnR>
                      <a:noFill/>
                    </a:lnR>
                    <a:lnT>
                      <a:noFill/>
                    </a:lnT>
                    <a:lnB>
                      <a:noFill/>
                    </a:lnB>
                    <a:solidFill>
                      <a:srgbClr val="366092"/>
                    </a:solidFill>
                  </a:tcPr>
                </a:tc>
                <a:tc>
                  <a:txBody>
                    <a:bodyPr/>
                    <a:lstStyle/>
                    <a:p>
                      <a:pPr algn="r" fontAlgn="b"/>
                      <a:r>
                        <a:rPr lang="pt-BR" sz="1100" b="1" i="0" u="none" strike="noStrike" dirty="0">
                          <a:solidFill>
                            <a:srgbClr val="FFFFFF"/>
                          </a:solidFill>
                          <a:effectLst/>
                          <a:highlight>
                            <a:srgbClr val="366092"/>
                          </a:highlight>
                          <a:latin typeface="Calibri" panose="020F0502020204030204" pitchFamily="34" charset="0"/>
                        </a:rPr>
                        <a:t>R$ 825.462.764,84</a:t>
                      </a:r>
                    </a:p>
                  </a:txBody>
                  <a:tcPr marL="0" marR="0" marT="0" marB="0" anchor="b">
                    <a:lnL>
                      <a:noFill/>
                    </a:lnL>
                    <a:lnR>
                      <a:noFill/>
                    </a:lnR>
                    <a:lnT>
                      <a:noFill/>
                    </a:lnT>
                    <a:lnB>
                      <a:noFill/>
                    </a:lnB>
                    <a:solidFill>
                      <a:srgbClr val="366092"/>
                    </a:solidFill>
                  </a:tcPr>
                </a:tc>
                <a:extLst>
                  <a:ext uri="{0D108BD9-81ED-4DB2-BD59-A6C34878D82A}">
                    <a16:rowId xmlns:a16="http://schemas.microsoft.com/office/drawing/2014/main" val="1646409204"/>
                  </a:ext>
                </a:extLst>
              </a:tr>
            </a:tbl>
          </a:graphicData>
        </a:graphic>
      </p:graphicFrame>
    </p:spTree>
    <p:extLst>
      <p:ext uri="{BB962C8B-B14F-4D97-AF65-F5344CB8AC3E}">
        <p14:creationId xmlns:p14="http://schemas.microsoft.com/office/powerpoint/2010/main" val="1269027774"/>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5458" y="1"/>
            <a:ext cx="12357219" cy="6854450"/>
          </a:xfrm>
          <a:prstGeom prst="rect">
            <a:avLst/>
          </a:prstGeom>
        </p:spPr>
      </p:pic>
      <p:sp>
        <p:nvSpPr>
          <p:cNvPr id="3" name="object 3"/>
          <p:cNvSpPr/>
          <p:nvPr/>
        </p:nvSpPr>
        <p:spPr>
          <a:xfrm>
            <a:off x="-85458" y="3224"/>
            <a:ext cx="12357219" cy="6854776"/>
          </a:xfrm>
          <a:custGeom>
            <a:avLst/>
            <a:gdLst/>
            <a:ahLst/>
            <a:cxnLst/>
            <a:rect l="l" t="t" r="r" b="b"/>
            <a:pathLst>
              <a:path w="8999220" h="5401310">
                <a:moveTo>
                  <a:pt x="8999219" y="0"/>
                </a:moveTo>
                <a:lnTo>
                  <a:pt x="0" y="0"/>
                </a:lnTo>
                <a:lnTo>
                  <a:pt x="0" y="5401053"/>
                </a:lnTo>
                <a:lnTo>
                  <a:pt x="8999219" y="5401053"/>
                </a:lnTo>
                <a:lnTo>
                  <a:pt x="8999219" y="0"/>
                </a:lnTo>
                <a:close/>
              </a:path>
            </a:pathLst>
          </a:custGeom>
          <a:solidFill>
            <a:srgbClr val="222A35">
              <a:alpha val="54901"/>
            </a:srgbClr>
          </a:solidFill>
        </p:spPr>
        <p:txBody>
          <a:bodyPr wrap="square" lIns="0" tIns="0" rIns="0" bIns="0" rtlCol="0"/>
          <a:lstStyle/>
          <a:p>
            <a:endParaRPr sz="2284"/>
          </a:p>
        </p:txBody>
      </p:sp>
      <p:sp>
        <p:nvSpPr>
          <p:cNvPr id="10" name="object 10"/>
          <p:cNvSpPr/>
          <p:nvPr/>
        </p:nvSpPr>
        <p:spPr>
          <a:xfrm>
            <a:off x="4771022" y="3620026"/>
            <a:ext cx="2391838" cy="45719"/>
          </a:xfrm>
          <a:custGeom>
            <a:avLst/>
            <a:gdLst/>
            <a:ahLst/>
            <a:cxnLst/>
            <a:rect l="l" t="t" r="r" b="b"/>
            <a:pathLst>
              <a:path w="3764279" h="139064">
                <a:moveTo>
                  <a:pt x="3764279" y="0"/>
                </a:moveTo>
                <a:lnTo>
                  <a:pt x="0" y="0"/>
                </a:lnTo>
                <a:lnTo>
                  <a:pt x="0" y="138684"/>
                </a:lnTo>
                <a:lnTo>
                  <a:pt x="3764279" y="138684"/>
                </a:lnTo>
                <a:lnTo>
                  <a:pt x="3764279" y="0"/>
                </a:lnTo>
                <a:close/>
              </a:path>
            </a:pathLst>
          </a:custGeom>
          <a:solidFill>
            <a:srgbClr val="00AFEF"/>
          </a:solidFill>
        </p:spPr>
        <p:txBody>
          <a:bodyPr wrap="square" lIns="0" tIns="0" rIns="0" bIns="0" rtlCol="0"/>
          <a:lstStyle/>
          <a:p>
            <a:endParaRPr sz="2284"/>
          </a:p>
        </p:txBody>
      </p:sp>
      <p:sp>
        <p:nvSpPr>
          <p:cNvPr id="11" name="object 11"/>
          <p:cNvSpPr txBox="1">
            <a:spLocks noGrp="1"/>
          </p:cNvSpPr>
          <p:nvPr>
            <p:ph type="title"/>
          </p:nvPr>
        </p:nvSpPr>
        <p:spPr>
          <a:xfrm>
            <a:off x="4896857" y="3016166"/>
            <a:ext cx="2293968" cy="641190"/>
          </a:xfrm>
          <a:prstGeom prst="rect">
            <a:avLst/>
          </a:prstGeom>
        </p:spPr>
        <p:txBody>
          <a:bodyPr vert="horz" wrap="square" lIns="0" tIns="16118" rIns="0" bIns="0" rtlCol="0">
            <a:spAutoFit/>
          </a:bodyPr>
          <a:lstStyle/>
          <a:p>
            <a:pPr marL="16118" marR="6447">
              <a:lnSpc>
                <a:spcPct val="100000"/>
              </a:lnSpc>
              <a:spcBef>
                <a:spcPts val="127"/>
              </a:spcBef>
            </a:pPr>
            <a:r>
              <a:rPr lang="pt-BR" sz="4061" b="0" spc="241" dirty="0">
                <a:solidFill>
                  <a:srgbClr val="F1F1F1"/>
                </a:solidFill>
              </a:rPr>
              <a:t>Cenário</a:t>
            </a:r>
            <a:endParaRPr sz="4061" dirty="0"/>
          </a:p>
        </p:txBody>
      </p:sp>
      <p:pic>
        <p:nvPicPr>
          <p:cNvPr id="12" name="Imagem 11" descr="Imagem de desenho animado&#10;&#10;Descrição gerada automaticamente com confiança média">
            <a:extLst>
              <a:ext uri="{FF2B5EF4-FFF2-40B4-BE49-F238E27FC236}">
                <a16:creationId xmlns:a16="http://schemas.microsoft.com/office/drawing/2014/main" id="{A20DFD05-7F6C-2890-A8F5-D5D2551A3A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332" y="141029"/>
            <a:ext cx="2976892" cy="6706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0"/>
            <a:ext cx="12192000" cy="6854452"/>
          </a:xfrm>
          <a:prstGeom prst="rect">
            <a:avLst/>
          </a:prstGeom>
        </p:spPr>
      </p:pic>
      <p:sp>
        <p:nvSpPr>
          <p:cNvPr id="3" name="object 3"/>
          <p:cNvSpPr/>
          <p:nvPr/>
        </p:nvSpPr>
        <p:spPr>
          <a:xfrm>
            <a:off x="0" y="-324"/>
            <a:ext cx="12191999" cy="6854776"/>
          </a:xfrm>
          <a:custGeom>
            <a:avLst/>
            <a:gdLst/>
            <a:ahLst/>
            <a:cxnLst/>
            <a:rect l="l" t="t" r="r" b="b"/>
            <a:pathLst>
              <a:path w="8999220" h="5401310">
                <a:moveTo>
                  <a:pt x="8999219" y="0"/>
                </a:moveTo>
                <a:lnTo>
                  <a:pt x="0" y="0"/>
                </a:lnTo>
                <a:lnTo>
                  <a:pt x="0" y="5401054"/>
                </a:lnTo>
                <a:lnTo>
                  <a:pt x="8999219" y="5401054"/>
                </a:lnTo>
                <a:lnTo>
                  <a:pt x="8999219" y="0"/>
                </a:lnTo>
                <a:close/>
              </a:path>
            </a:pathLst>
          </a:custGeom>
          <a:solidFill>
            <a:srgbClr val="222A35">
              <a:alpha val="54901"/>
            </a:srgbClr>
          </a:solidFill>
        </p:spPr>
        <p:txBody>
          <a:bodyPr wrap="square" lIns="0" tIns="0" rIns="0" bIns="0" rtlCol="0"/>
          <a:lstStyle/>
          <a:p>
            <a:endParaRPr sz="2284"/>
          </a:p>
        </p:txBody>
      </p:sp>
      <p:sp>
        <p:nvSpPr>
          <p:cNvPr id="10" name="object 10"/>
          <p:cNvSpPr txBox="1">
            <a:spLocks noGrp="1"/>
          </p:cNvSpPr>
          <p:nvPr>
            <p:ph type="title"/>
          </p:nvPr>
        </p:nvSpPr>
        <p:spPr>
          <a:xfrm>
            <a:off x="885338" y="4740610"/>
            <a:ext cx="3462847" cy="641190"/>
          </a:xfrm>
          <a:prstGeom prst="rect">
            <a:avLst/>
          </a:prstGeom>
        </p:spPr>
        <p:txBody>
          <a:bodyPr vert="horz" wrap="square" lIns="0" tIns="16118" rIns="0" bIns="0" rtlCol="0">
            <a:spAutoFit/>
          </a:bodyPr>
          <a:lstStyle/>
          <a:p>
            <a:pPr marL="16118">
              <a:lnSpc>
                <a:spcPct val="100000"/>
              </a:lnSpc>
              <a:spcBef>
                <a:spcPts val="127"/>
              </a:spcBef>
            </a:pPr>
            <a:r>
              <a:rPr sz="4061" b="0" spc="6" dirty="0">
                <a:solidFill>
                  <a:srgbClr val="F1F1F1"/>
                </a:solidFill>
              </a:rPr>
              <a:t>Internacional</a:t>
            </a:r>
            <a:endParaRPr sz="4061"/>
          </a:p>
        </p:txBody>
      </p:sp>
      <p:sp>
        <p:nvSpPr>
          <p:cNvPr id="11" name="object 11"/>
          <p:cNvSpPr/>
          <p:nvPr/>
        </p:nvSpPr>
        <p:spPr>
          <a:xfrm>
            <a:off x="827187" y="4473575"/>
            <a:ext cx="4777228" cy="176487"/>
          </a:xfrm>
          <a:custGeom>
            <a:avLst/>
            <a:gdLst/>
            <a:ahLst/>
            <a:cxnLst/>
            <a:rect l="l" t="t" r="r" b="b"/>
            <a:pathLst>
              <a:path w="3764279" h="139064">
                <a:moveTo>
                  <a:pt x="3764279" y="0"/>
                </a:moveTo>
                <a:lnTo>
                  <a:pt x="0" y="0"/>
                </a:lnTo>
                <a:lnTo>
                  <a:pt x="0" y="138684"/>
                </a:lnTo>
                <a:lnTo>
                  <a:pt x="3764279" y="138684"/>
                </a:lnTo>
                <a:lnTo>
                  <a:pt x="3764279" y="0"/>
                </a:lnTo>
                <a:close/>
              </a:path>
            </a:pathLst>
          </a:custGeom>
          <a:solidFill>
            <a:srgbClr val="00AFEF"/>
          </a:solidFill>
        </p:spPr>
        <p:txBody>
          <a:bodyPr wrap="square" lIns="0" tIns="0" rIns="0" bIns="0" rtlCol="0"/>
          <a:lstStyle/>
          <a:p>
            <a:endParaRPr sz="2284"/>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
            <a:ext cx="12192000" cy="6854450"/>
          </a:xfrm>
          <a:prstGeom prst="rect">
            <a:avLst/>
          </a:prstGeom>
        </p:spPr>
      </p:pic>
      <p:sp>
        <p:nvSpPr>
          <p:cNvPr id="3" name="object 3"/>
          <p:cNvSpPr/>
          <p:nvPr/>
        </p:nvSpPr>
        <p:spPr>
          <a:xfrm>
            <a:off x="0" y="-325"/>
            <a:ext cx="12192000" cy="6854776"/>
          </a:xfrm>
          <a:custGeom>
            <a:avLst/>
            <a:gdLst/>
            <a:ahLst/>
            <a:cxnLst/>
            <a:rect l="l" t="t" r="r" b="b"/>
            <a:pathLst>
              <a:path w="8999220" h="5401310">
                <a:moveTo>
                  <a:pt x="8999219" y="0"/>
                </a:moveTo>
                <a:lnTo>
                  <a:pt x="0" y="0"/>
                </a:lnTo>
                <a:lnTo>
                  <a:pt x="0" y="5401053"/>
                </a:lnTo>
                <a:lnTo>
                  <a:pt x="8999219" y="5401053"/>
                </a:lnTo>
                <a:lnTo>
                  <a:pt x="8999219" y="0"/>
                </a:lnTo>
                <a:close/>
              </a:path>
            </a:pathLst>
          </a:custGeom>
          <a:solidFill>
            <a:srgbClr val="222A35">
              <a:alpha val="70195"/>
            </a:srgbClr>
          </a:solidFill>
        </p:spPr>
        <p:txBody>
          <a:bodyPr wrap="square" lIns="0" tIns="0" rIns="0" bIns="0" rtlCol="0"/>
          <a:lstStyle/>
          <a:p>
            <a:endParaRPr sz="2284"/>
          </a:p>
        </p:txBody>
      </p:sp>
      <p:sp>
        <p:nvSpPr>
          <p:cNvPr id="4" name="object 4"/>
          <p:cNvSpPr txBox="1">
            <a:spLocks noGrp="1"/>
          </p:cNvSpPr>
          <p:nvPr>
            <p:ph type="title"/>
          </p:nvPr>
        </p:nvSpPr>
        <p:spPr>
          <a:xfrm>
            <a:off x="885337" y="4740610"/>
            <a:ext cx="3813403" cy="641190"/>
          </a:xfrm>
          <a:prstGeom prst="rect">
            <a:avLst/>
          </a:prstGeom>
        </p:spPr>
        <p:txBody>
          <a:bodyPr vert="horz" wrap="square" lIns="0" tIns="16118" rIns="0" bIns="0" rtlCol="0">
            <a:spAutoFit/>
          </a:bodyPr>
          <a:lstStyle/>
          <a:p>
            <a:pPr marL="16118" marR="6447">
              <a:lnSpc>
                <a:spcPct val="100000"/>
              </a:lnSpc>
              <a:spcBef>
                <a:spcPts val="127"/>
              </a:spcBef>
            </a:pPr>
            <a:r>
              <a:rPr sz="4061" b="0" spc="241" dirty="0" err="1">
                <a:solidFill>
                  <a:srgbClr val="F1F1F1"/>
                </a:solidFill>
              </a:rPr>
              <a:t>B</a:t>
            </a:r>
            <a:r>
              <a:rPr sz="4061" b="0" spc="-95" dirty="0" err="1">
                <a:solidFill>
                  <a:srgbClr val="F1F1F1"/>
                </a:solidFill>
              </a:rPr>
              <a:t>r</a:t>
            </a:r>
            <a:r>
              <a:rPr sz="4061" b="0" spc="-38" dirty="0" err="1">
                <a:solidFill>
                  <a:srgbClr val="F1F1F1"/>
                </a:solidFill>
              </a:rPr>
              <a:t>a</a:t>
            </a:r>
            <a:r>
              <a:rPr sz="4061" b="0" spc="-114" dirty="0" err="1">
                <a:solidFill>
                  <a:srgbClr val="F1F1F1"/>
                </a:solidFill>
              </a:rPr>
              <a:t>s</a:t>
            </a:r>
            <a:r>
              <a:rPr sz="4061" b="0" spc="-6" dirty="0" err="1">
                <a:solidFill>
                  <a:srgbClr val="F1F1F1"/>
                </a:solidFill>
              </a:rPr>
              <a:t>i</a:t>
            </a:r>
            <a:r>
              <a:rPr sz="4061" b="0" spc="19" dirty="0" err="1">
                <a:solidFill>
                  <a:srgbClr val="F1F1F1"/>
                </a:solidFill>
              </a:rPr>
              <a:t>l</a:t>
            </a:r>
            <a:endParaRPr sz="4061" dirty="0"/>
          </a:p>
        </p:txBody>
      </p:sp>
      <p:sp>
        <p:nvSpPr>
          <p:cNvPr id="5" name="object 5"/>
          <p:cNvSpPr/>
          <p:nvPr/>
        </p:nvSpPr>
        <p:spPr>
          <a:xfrm>
            <a:off x="827187" y="4473575"/>
            <a:ext cx="4777228" cy="176487"/>
          </a:xfrm>
          <a:custGeom>
            <a:avLst/>
            <a:gdLst/>
            <a:ahLst/>
            <a:cxnLst/>
            <a:rect l="l" t="t" r="r" b="b"/>
            <a:pathLst>
              <a:path w="3764279" h="139064">
                <a:moveTo>
                  <a:pt x="3764279" y="0"/>
                </a:moveTo>
                <a:lnTo>
                  <a:pt x="0" y="0"/>
                </a:lnTo>
                <a:lnTo>
                  <a:pt x="0" y="138684"/>
                </a:lnTo>
                <a:lnTo>
                  <a:pt x="3764279" y="138684"/>
                </a:lnTo>
                <a:lnTo>
                  <a:pt x="3764279" y="0"/>
                </a:lnTo>
                <a:close/>
              </a:path>
            </a:pathLst>
          </a:custGeom>
          <a:solidFill>
            <a:srgbClr val="00AFEF"/>
          </a:solidFill>
        </p:spPr>
        <p:txBody>
          <a:bodyPr wrap="square" lIns="0" tIns="0" rIns="0" bIns="0" rtlCol="0"/>
          <a:lstStyle/>
          <a:p>
            <a:endParaRPr sz="2284"/>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ntendo ao ar livre, edifício, pipa, voando&#10;&#10;Descrição gerada automaticamente">
            <a:extLst>
              <a:ext uri="{FF2B5EF4-FFF2-40B4-BE49-F238E27FC236}">
                <a16:creationId xmlns:a16="http://schemas.microsoft.com/office/drawing/2014/main" id="{679E9EDE-DEF9-B431-F54C-56A9E992523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Imagem 6" descr="Logotipo&#10;&#10;Descrição gerada automaticamente">
            <a:extLst>
              <a:ext uri="{FF2B5EF4-FFF2-40B4-BE49-F238E27FC236}">
                <a16:creationId xmlns:a16="http://schemas.microsoft.com/office/drawing/2014/main" id="{2999A52D-35CE-8632-B889-4B6EAA882A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694" y="2693076"/>
            <a:ext cx="2832613" cy="14549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302D378-6DD8-4F0D-BAB6-2A563115CF61}"/>
              </a:ext>
            </a:extLst>
          </p:cNvPr>
          <p:cNvSpPr/>
          <p:nvPr/>
        </p:nvSpPr>
        <p:spPr>
          <a:xfrm>
            <a:off x="611256" y="27768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7" name="CaixaDeTexto 6">
            <a:extLst>
              <a:ext uri="{FF2B5EF4-FFF2-40B4-BE49-F238E27FC236}">
                <a16:creationId xmlns:a16="http://schemas.microsoft.com/office/drawing/2014/main" id="{E71F8285-3524-45CA-92FF-B6CB9190F303}"/>
              </a:ext>
            </a:extLst>
          </p:cNvPr>
          <p:cNvSpPr txBox="1"/>
          <p:nvPr/>
        </p:nvSpPr>
        <p:spPr>
          <a:xfrm>
            <a:off x="1207605" y="277682"/>
            <a:ext cx="4041913" cy="369332"/>
          </a:xfrm>
          <a:prstGeom prst="rect">
            <a:avLst/>
          </a:prstGeom>
          <a:noFill/>
        </p:spPr>
        <p:txBody>
          <a:bodyPr wrap="square" rtlCol="0">
            <a:spAutoFit/>
          </a:bodyPr>
          <a:lstStyle/>
          <a:p>
            <a:r>
              <a:rPr lang="pt-BR" b="1" u="sng" dirty="0">
                <a:solidFill>
                  <a:schemeClr val="accent1">
                    <a:lumMod val="75000"/>
                  </a:schemeClr>
                </a:solidFill>
              </a:rPr>
              <a:t>RENDA FIXA</a:t>
            </a:r>
          </a:p>
        </p:txBody>
      </p:sp>
      <p:sp>
        <p:nvSpPr>
          <p:cNvPr id="8" name="CaixaDeTexto 7">
            <a:extLst>
              <a:ext uri="{FF2B5EF4-FFF2-40B4-BE49-F238E27FC236}">
                <a16:creationId xmlns:a16="http://schemas.microsoft.com/office/drawing/2014/main" id="{1CBEFE42-8C01-4FD8-A0B7-450FF1549A0C}"/>
              </a:ext>
            </a:extLst>
          </p:cNvPr>
          <p:cNvSpPr txBox="1"/>
          <p:nvPr/>
        </p:nvSpPr>
        <p:spPr>
          <a:xfrm>
            <a:off x="10291970" y="528893"/>
            <a:ext cx="1900030" cy="307777"/>
          </a:xfrm>
          <a:prstGeom prst="rect">
            <a:avLst/>
          </a:prstGeom>
          <a:noFill/>
        </p:spPr>
        <p:txBody>
          <a:bodyPr wrap="square" rtlCol="0">
            <a:spAutoFit/>
          </a:bodyPr>
          <a:lstStyle/>
          <a:p>
            <a:pPr algn="ctr"/>
            <a:r>
              <a:rPr lang="pt-BR" sz="1400" b="1" dirty="0"/>
              <a:t>Tabela 1</a:t>
            </a:r>
          </a:p>
        </p:txBody>
      </p:sp>
      <p:graphicFrame>
        <p:nvGraphicFramePr>
          <p:cNvPr id="2" name="Tabela 1">
            <a:extLst>
              <a:ext uri="{FF2B5EF4-FFF2-40B4-BE49-F238E27FC236}">
                <a16:creationId xmlns:a16="http://schemas.microsoft.com/office/drawing/2014/main" id="{1392ADF4-96EB-54DB-8B52-DD72445F1988}"/>
              </a:ext>
            </a:extLst>
          </p:cNvPr>
          <p:cNvGraphicFramePr>
            <a:graphicFrameLocks noGrp="1"/>
          </p:cNvGraphicFramePr>
          <p:nvPr>
            <p:extLst>
              <p:ext uri="{D42A27DB-BD31-4B8C-83A1-F6EECF244321}">
                <p14:modId xmlns:p14="http://schemas.microsoft.com/office/powerpoint/2010/main" val="4100114783"/>
              </p:ext>
            </p:extLst>
          </p:nvPr>
        </p:nvGraphicFramePr>
        <p:xfrm>
          <a:off x="607580" y="858981"/>
          <a:ext cx="10976840" cy="5564130"/>
        </p:xfrm>
        <a:graphic>
          <a:graphicData uri="http://schemas.openxmlformats.org/drawingml/2006/table">
            <a:tbl>
              <a:tblPr/>
              <a:tblGrid>
                <a:gridCol w="2134085">
                  <a:extLst>
                    <a:ext uri="{9D8B030D-6E8A-4147-A177-3AD203B41FA5}">
                      <a16:colId xmlns:a16="http://schemas.microsoft.com/office/drawing/2014/main" val="3080256171"/>
                    </a:ext>
                  </a:extLst>
                </a:gridCol>
                <a:gridCol w="1162572">
                  <a:extLst>
                    <a:ext uri="{9D8B030D-6E8A-4147-A177-3AD203B41FA5}">
                      <a16:colId xmlns:a16="http://schemas.microsoft.com/office/drawing/2014/main" val="2837925216"/>
                    </a:ext>
                  </a:extLst>
                </a:gridCol>
                <a:gridCol w="1117511">
                  <a:extLst>
                    <a:ext uri="{9D8B030D-6E8A-4147-A177-3AD203B41FA5}">
                      <a16:colId xmlns:a16="http://schemas.microsoft.com/office/drawing/2014/main" val="1081308248"/>
                    </a:ext>
                  </a:extLst>
                </a:gridCol>
                <a:gridCol w="1369852">
                  <a:extLst>
                    <a:ext uri="{9D8B030D-6E8A-4147-A177-3AD203B41FA5}">
                      <a16:colId xmlns:a16="http://schemas.microsoft.com/office/drawing/2014/main" val="4114188566"/>
                    </a:ext>
                  </a:extLst>
                </a:gridCol>
                <a:gridCol w="1119313">
                  <a:extLst>
                    <a:ext uri="{9D8B030D-6E8A-4147-A177-3AD203B41FA5}">
                      <a16:colId xmlns:a16="http://schemas.microsoft.com/office/drawing/2014/main" val="4131788603"/>
                    </a:ext>
                  </a:extLst>
                </a:gridCol>
                <a:gridCol w="1103091">
                  <a:extLst>
                    <a:ext uri="{9D8B030D-6E8A-4147-A177-3AD203B41FA5}">
                      <a16:colId xmlns:a16="http://schemas.microsoft.com/office/drawing/2014/main" val="2231134275"/>
                    </a:ext>
                  </a:extLst>
                </a:gridCol>
                <a:gridCol w="1470788">
                  <a:extLst>
                    <a:ext uri="{9D8B030D-6E8A-4147-A177-3AD203B41FA5}">
                      <a16:colId xmlns:a16="http://schemas.microsoft.com/office/drawing/2014/main" val="11271404"/>
                    </a:ext>
                  </a:extLst>
                </a:gridCol>
                <a:gridCol w="706555">
                  <a:extLst>
                    <a:ext uri="{9D8B030D-6E8A-4147-A177-3AD203B41FA5}">
                      <a16:colId xmlns:a16="http://schemas.microsoft.com/office/drawing/2014/main" val="1780231329"/>
                    </a:ext>
                  </a:extLst>
                </a:gridCol>
                <a:gridCol w="793073">
                  <a:extLst>
                    <a:ext uri="{9D8B030D-6E8A-4147-A177-3AD203B41FA5}">
                      <a16:colId xmlns:a16="http://schemas.microsoft.com/office/drawing/2014/main" val="4070002633"/>
                    </a:ext>
                  </a:extLst>
                </a:gridCol>
              </a:tblGrid>
              <a:tr h="217636">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Fundo</a:t>
                      </a:r>
                    </a:p>
                  </a:txBody>
                  <a:tcPr marL="5182" marR="5182" marT="518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Administrador</a:t>
                      </a:r>
                    </a:p>
                  </a:txBody>
                  <a:tcPr marL="5182" marR="5182" marT="518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Índice de Referência</a:t>
                      </a:r>
                    </a:p>
                  </a:txBody>
                  <a:tcPr marL="5182" marR="5182" marT="518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Classificção de Risco ( 1 a 5 )</a:t>
                      </a:r>
                    </a:p>
                  </a:txBody>
                  <a:tcPr marL="5182" marR="5182" marT="518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 PL JABOATÃOPREV</a:t>
                      </a:r>
                    </a:p>
                  </a:txBody>
                  <a:tcPr marL="5182" marR="5182" marT="518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 PL Fundo Investido</a:t>
                      </a:r>
                    </a:p>
                  </a:txBody>
                  <a:tcPr marL="5182" marR="5182" marT="518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Valor (R$)</a:t>
                      </a:r>
                    </a:p>
                  </a:txBody>
                  <a:tcPr marL="5182" marR="5182" marT="518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Rentabilidade mensal</a:t>
                      </a:r>
                    </a:p>
                  </a:txBody>
                  <a:tcPr marL="5182" marR="5182" marT="5182" marB="0" anchor="ctr">
                    <a:lnL>
                      <a:noFill/>
                    </a:lnL>
                    <a:lnR>
                      <a:noFill/>
                    </a:lnR>
                    <a:lnT>
                      <a:noFill/>
                    </a:lnT>
                    <a:lnB>
                      <a:noFill/>
                    </a:lnB>
                    <a:solidFill>
                      <a:srgbClr val="366092"/>
                    </a:solidFill>
                  </a:tcPr>
                </a:tc>
                <a:tc>
                  <a:txBody>
                    <a:bodyPr/>
                    <a:lstStyle/>
                    <a:p>
                      <a:pPr algn="ctr" fontAlgn="ctr"/>
                      <a:r>
                        <a:rPr lang="pt-BR" sz="1000" b="1" i="0" u="none" strike="noStrike">
                          <a:solidFill>
                            <a:srgbClr val="FFFFFF"/>
                          </a:solidFill>
                          <a:effectLst/>
                          <a:highlight>
                            <a:srgbClr val="366092"/>
                          </a:highlight>
                          <a:latin typeface="Calibri" panose="020F0502020204030204" pitchFamily="34" charset="0"/>
                        </a:rPr>
                        <a:t>Rentabilidade anual</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338998948"/>
                  </a:ext>
                </a:extLst>
              </a:tr>
              <a:tr h="204163">
                <a:tc>
                  <a:txBody>
                    <a:bodyPr/>
                    <a:lstStyle/>
                    <a:p>
                      <a:pPr algn="l" fontAlgn="ctr"/>
                      <a:r>
                        <a:rPr lang="pt-BR" sz="1000" b="0" i="0" u="none" strike="noStrike">
                          <a:solidFill>
                            <a:srgbClr val="000000"/>
                          </a:solidFill>
                          <a:effectLst/>
                          <a:highlight>
                            <a:srgbClr val="FFFFFF"/>
                          </a:highlight>
                          <a:latin typeface="Calibri" panose="020F0502020204030204" pitchFamily="34" charset="0"/>
                        </a:rPr>
                        <a:t>NTN-B 46163704 20600815 (20231024 6,02%)</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IPCA+6,02%</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0,58%</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 R$                                    4.670.341,86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0,90%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4,82%</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4290014874"/>
                  </a:ext>
                </a:extLst>
              </a:tr>
              <a:tr h="204163">
                <a:tc>
                  <a:txBody>
                    <a:bodyPr/>
                    <a:lstStyle/>
                    <a:p>
                      <a:pPr algn="l" fontAlgn="ctr"/>
                      <a:r>
                        <a:rPr lang="pt-BR" sz="1000" b="0" i="0" u="none" strike="noStrike">
                          <a:solidFill>
                            <a:srgbClr val="000000"/>
                          </a:solidFill>
                          <a:effectLst/>
                          <a:highlight>
                            <a:srgbClr val="FFFFFF"/>
                          </a:highlight>
                          <a:latin typeface="Calibri" panose="020F0502020204030204" pitchFamily="34" charset="0"/>
                        </a:rPr>
                        <a:t>NTN-B 20550515 (20231024 6,02%)</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IPCA+6,02%</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0,93%</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 R$                                    7.560.551,75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0,88%</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4,82%</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673244318"/>
                  </a:ext>
                </a:extLst>
              </a:tr>
              <a:tr h="204163">
                <a:tc>
                  <a:txBody>
                    <a:bodyPr/>
                    <a:lstStyle/>
                    <a:p>
                      <a:pPr algn="l" fontAlgn="ctr"/>
                      <a:r>
                        <a:rPr lang="pt-BR" sz="1000" b="0" i="0" u="none" strike="noStrike">
                          <a:solidFill>
                            <a:srgbClr val="000000"/>
                          </a:solidFill>
                          <a:effectLst/>
                          <a:highlight>
                            <a:srgbClr val="FFFFFF"/>
                          </a:highlight>
                          <a:latin typeface="Calibri" panose="020F0502020204030204" pitchFamily="34" charset="0"/>
                        </a:rPr>
                        <a:t>NTN-B 20500815  (20231024 6,2%)</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IPCA+6,02%</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1,28%</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 R$                                 10.380.575,13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0,90%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4,82%</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47269835"/>
                  </a:ext>
                </a:extLst>
              </a:tr>
              <a:tr h="204163">
                <a:tc>
                  <a:txBody>
                    <a:bodyPr/>
                    <a:lstStyle/>
                    <a:p>
                      <a:pPr algn="l" fontAlgn="ctr"/>
                      <a:r>
                        <a:rPr lang="pt-BR" sz="1000" b="0" i="0" u="none" strike="noStrike">
                          <a:solidFill>
                            <a:srgbClr val="000000"/>
                          </a:solidFill>
                          <a:effectLst/>
                          <a:highlight>
                            <a:srgbClr val="FFFFFF"/>
                          </a:highlight>
                          <a:latin typeface="Calibri" panose="020F0502020204030204" pitchFamily="34" charset="0"/>
                        </a:rPr>
                        <a:t>NTN-B 20450515 (20240412 6,03%)</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IPCA+6,04%</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1,83%</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 R$                                 14.771.491,46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0,88%</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1,35%</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322358359"/>
                  </a:ext>
                </a:extLst>
              </a:tr>
              <a:tr h="204163">
                <a:tc>
                  <a:txBody>
                    <a:bodyPr/>
                    <a:lstStyle/>
                    <a:p>
                      <a:pPr algn="l" fontAlgn="ctr"/>
                      <a:r>
                        <a:rPr lang="pt-BR" sz="1000" b="0" i="0" u="none" strike="noStrike">
                          <a:solidFill>
                            <a:srgbClr val="000000"/>
                          </a:solidFill>
                          <a:effectLst/>
                          <a:highlight>
                            <a:srgbClr val="FFFFFF"/>
                          </a:highlight>
                          <a:latin typeface="Calibri" panose="020F0502020204030204" pitchFamily="34" charset="0"/>
                        </a:rPr>
                        <a:t>NTN-B 20600815 (20240412 6,04%)</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IPCA+6,04%</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0,75%</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 R$                                    6.083.449,63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0,90%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1,37%</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671292844"/>
                  </a:ext>
                </a:extLst>
              </a:tr>
              <a:tr h="204163">
                <a:tc>
                  <a:txBody>
                    <a:bodyPr/>
                    <a:lstStyle/>
                    <a:p>
                      <a:pPr algn="l" fontAlgn="ctr"/>
                      <a:r>
                        <a:rPr lang="pt-BR" sz="1000" b="0" i="0" u="none" strike="noStrike">
                          <a:solidFill>
                            <a:srgbClr val="000000"/>
                          </a:solidFill>
                          <a:effectLst/>
                          <a:highlight>
                            <a:srgbClr val="FFFFFF"/>
                          </a:highlight>
                          <a:latin typeface="Calibri" panose="020F0502020204030204" pitchFamily="34" charset="0"/>
                        </a:rPr>
                        <a:t>NTN-B 760199 20350515 (20240508 6,200000%)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IPCA+6,20%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0,60%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 R$                                    4.887.759,53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0,70%</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70533320"/>
                  </a:ext>
                </a:extLst>
              </a:tr>
              <a:tr h="204163">
                <a:tc>
                  <a:txBody>
                    <a:bodyPr/>
                    <a:lstStyle/>
                    <a:p>
                      <a:pPr algn="l" fontAlgn="ctr"/>
                      <a:r>
                        <a:rPr lang="pt-BR" sz="1000" b="0" i="0" u="none" strike="noStrike">
                          <a:solidFill>
                            <a:srgbClr val="000000"/>
                          </a:solidFill>
                          <a:effectLst/>
                          <a:highlight>
                            <a:srgbClr val="FFFFFF"/>
                          </a:highlight>
                          <a:latin typeface="Calibri" panose="020F0502020204030204" pitchFamily="34" charset="0"/>
                        </a:rPr>
                        <a:t>NTN-B 760199 20400815 (20240508 6,159000%)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TESOURO NACIONAL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IPCA+6,159%</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1,24%</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 R$                                 10.070.024,71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0,71%</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0,71%</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637323924"/>
                  </a:ext>
                </a:extLst>
              </a:tr>
              <a:tr h="326453">
                <a:tc>
                  <a:txBody>
                    <a:bodyPr/>
                    <a:lstStyle/>
                    <a:p>
                      <a:pPr algn="l" fontAlgn="ctr"/>
                      <a:r>
                        <a:rPr lang="pt-BR" sz="1000" b="0" i="0" u="none" strike="noStrike">
                          <a:solidFill>
                            <a:srgbClr val="000000"/>
                          </a:solidFill>
                          <a:effectLst/>
                          <a:highlight>
                            <a:srgbClr val="FFFFFF"/>
                          </a:highlight>
                          <a:latin typeface="Calibri" panose="020F0502020204030204" pitchFamily="34" charset="0"/>
                        </a:rPr>
                        <a:t>XP MACRO JUROS ATIVO FUNDO DE INVESTIMENTO EM COTAS DE FUNDOS DE INVESTIMENTO RENDA FIXA LONGO PRAZO</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SANTANDER CACEIS (GRUPO SANTANDER)</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IMA-B</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4,00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0,92%</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13,01%</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 R$                                    7.481.315,31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0,55%</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1,92%</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547558801"/>
                  </a:ext>
                </a:extLst>
              </a:tr>
              <a:tr h="204163">
                <a:tc>
                  <a:txBody>
                    <a:bodyPr/>
                    <a:lstStyle/>
                    <a:p>
                      <a:pPr algn="l" fontAlgn="ctr"/>
                      <a:r>
                        <a:rPr lang="pt-BR" sz="1000" b="0" i="0" u="none" strike="noStrike">
                          <a:solidFill>
                            <a:srgbClr val="000000"/>
                          </a:solidFill>
                          <a:effectLst/>
                          <a:highlight>
                            <a:srgbClr val="FFFFFF"/>
                          </a:highlight>
                          <a:latin typeface="Calibri" panose="020F0502020204030204" pitchFamily="34" charset="0"/>
                        </a:rPr>
                        <a:t>TREND PÓS-FIXADO FIC RENDA FIXA SIMPLES</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XP INVESTIMENTOS</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0,81%</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0,07%</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 R$                                    6.575.097,50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0,82%</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4,37%</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087608270"/>
                  </a:ext>
                </a:extLst>
              </a:tr>
              <a:tr h="217636">
                <a:tc>
                  <a:txBody>
                    <a:bodyPr/>
                    <a:lstStyle/>
                    <a:p>
                      <a:pPr algn="l" fontAlgn="ctr"/>
                      <a:r>
                        <a:rPr lang="pt-BR" sz="1000" b="0" i="0" u="none" strike="noStrike">
                          <a:solidFill>
                            <a:srgbClr val="000000"/>
                          </a:solidFill>
                          <a:effectLst/>
                          <a:highlight>
                            <a:srgbClr val="FFFFFF"/>
                          </a:highlight>
                          <a:latin typeface="Calibri" panose="020F0502020204030204" pitchFamily="34" charset="0"/>
                        </a:rPr>
                        <a:t>BB PREVIDENCIÁRIO RENDA FIXA IRF-M1 TÍTULOS PÚBLICOS FUNDO DE INVESTIMENTO EM COTAS DE FI</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DTVM (GRUPO BANCO DO BRASIL)</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IRFM-1</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2,00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6,44%</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0,61%</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 R$                                 52.103.696,08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0,74%</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3,77%</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25083284"/>
                  </a:ext>
                </a:extLst>
              </a:tr>
              <a:tr h="217636">
                <a:tc>
                  <a:txBody>
                    <a:bodyPr/>
                    <a:lstStyle/>
                    <a:p>
                      <a:pPr algn="l" fontAlgn="ctr"/>
                      <a:r>
                        <a:rPr lang="pt-BR" sz="1000" b="0" i="0" u="none" strike="noStrike">
                          <a:solidFill>
                            <a:srgbClr val="000000"/>
                          </a:solidFill>
                          <a:effectLst/>
                          <a:highlight>
                            <a:srgbClr val="FFFFFF"/>
                          </a:highlight>
                          <a:latin typeface="Calibri" panose="020F0502020204030204" pitchFamily="34" charset="0"/>
                        </a:rPr>
                        <a:t>BB PERFIL FIC RENDA FIXA REFERENCIADO DI PREVIDENCIÁRIO LP</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DTVM (GRUPO BANCO DO BRASIL)</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2,00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11,32%</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0,52%</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 R$                                 91.538.789,66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0,83%</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4,42%</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555930731"/>
                  </a:ext>
                </a:extLst>
              </a:tr>
              <a:tr h="217636">
                <a:tc>
                  <a:txBody>
                    <a:bodyPr/>
                    <a:lstStyle/>
                    <a:p>
                      <a:pPr algn="l" fontAlgn="ctr"/>
                      <a:r>
                        <a:rPr lang="pt-BR" sz="1000" b="0" i="0" u="none" strike="noStrike">
                          <a:solidFill>
                            <a:srgbClr val="000000"/>
                          </a:solidFill>
                          <a:effectLst/>
                          <a:highlight>
                            <a:srgbClr val="FFFFFF"/>
                          </a:highlight>
                          <a:latin typeface="Calibri" panose="020F0502020204030204" pitchFamily="34" charset="0"/>
                        </a:rPr>
                        <a:t>BB PREVIDENCIÁRIO RENDA FIXA IDKA2 TÍTULOS PÚBLICOS FUNDO DE INVESTIMENTO</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DTVM (GRUPO BANCO DO BRASIL)</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IDKA IPCA 2A</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10,12%</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1,45%</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 R$                                 81.890.477,19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1,05%</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2,85%</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210850731"/>
                  </a:ext>
                </a:extLst>
              </a:tr>
              <a:tr h="326453">
                <a:tc>
                  <a:txBody>
                    <a:bodyPr/>
                    <a:lstStyle/>
                    <a:p>
                      <a:pPr algn="l" fontAlgn="ctr"/>
                      <a:r>
                        <a:rPr lang="pt-BR" sz="1000" b="0" i="0" u="none" strike="noStrike">
                          <a:solidFill>
                            <a:srgbClr val="000000"/>
                          </a:solidFill>
                          <a:effectLst/>
                          <a:highlight>
                            <a:srgbClr val="FFFFFF"/>
                          </a:highlight>
                          <a:latin typeface="Calibri" panose="020F0502020204030204" pitchFamily="34" charset="0"/>
                        </a:rPr>
                        <a:t>BB PREVIDENCIÁRIO RENDA FIXA FLUXO FUNDO DE INVESTIMENTO EM COTAS DE FUNDOS DE INVESTIMENTO</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DTVM (GRUPO BANCO DO BRASIL)</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2,00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1,45%</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 R$                                               301,15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0,75%</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3,97%</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874515487"/>
                  </a:ext>
                </a:extLst>
              </a:tr>
              <a:tr h="217636">
                <a:tc>
                  <a:txBody>
                    <a:bodyPr/>
                    <a:lstStyle/>
                    <a:p>
                      <a:pPr algn="l" fontAlgn="ctr"/>
                      <a:r>
                        <a:rPr lang="pt-BR" sz="1000" b="0" i="0" u="none" strike="noStrike">
                          <a:solidFill>
                            <a:srgbClr val="000000"/>
                          </a:solidFill>
                          <a:effectLst/>
                          <a:highlight>
                            <a:srgbClr val="FFFFFF"/>
                          </a:highlight>
                          <a:latin typeface="Calibri" panose="020F0502020204030204" pitchFamily="34" charset="0"/>
                        </a:rPr>
                        <a:t>BB PREVIDENCIÁRIO RENDA FIXA IMA-B TÍTULOS PÚBLICOS FUNDO DE INVESTIMENTO</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BB DTVM (GRUPO BANCO DO BRASIL)</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Calibri" panose="020F0502020204030204" pitchFamily="34" charset="0"/>
                        </a:rPr>
                        <a:t>IMA-B</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Calibri" panose="020F0502020204030204" pitchFamily="34" charset="0"/>
                        </a:rPr>
                        <a:t>5,00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4,89%</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0,80%</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 R$                                 39.513.731,67 </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a:solidFill>
                            <a:srgbClr val="000000"/>
                          </a:solidFill>
                          <a:effectLst/>
                          <a:highlight>
                            <a:srgbClr val="FFFFFF"/>
                          </a:highlight>
                          <a:latin typeface="Arial" panose="020B0604020202020204" pitchFamily="34" charset="0"/>
                        </a:rPr>
                        <a:t>1,31%</a:t>
                      </a:r>
                    </a:p>
                  </a:txBody>
                  <a:tcPr marL="5182" marR="5182" marT="5182" marB="0" anchor="ctr">
                    <a:lnL>
                      <a:noFill/>
                    </a:lnL>
                    <a:lnR>
                      <a:noFill/>
                    </a:lnR>
                    <a:lnT>
                      <a:noFill/>
                    </a:lnT>
                    <a:lnB>
                      <a:noFill/>
                    </a:lnB>
                    <a:solidFill>
                      <a:srgbClr val="FFFFFF"/>
                    </a:solidFill>
                  </a:tcPr>
                </a:tc>
                <a:tc>
                  <a:txBody>
                    <a:bodyPr/>
                    <a:lstStyle/>
                    <a:p>
                      <a:pPr algn="ctr" fontAlgn="ctr"/>
                      <a:r>
                        <a:rPr lang="pt-BR" sz="1000" b="0" i="0" u="none" strike="noStrike" dirty="0">
                          <a:solidFill>
                            <a:srgbClr val="000000"/>
                          </a:solidFill>
                          <a:effectLst/>
                          <a:highlight>
                            <a:srgbClr val="FFFFFF"/>
                          </a:highlight>
                          <a:latin typeface="Arial" panose="020B0604020202020204" pitchFamily="34" charset="0"/>
                        </a:rPr>
                        <a:t>-0,24%</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833752461"/>
                  </a:ext>
                </a:extLst>
              </a:tr>
            </a:tbl>
          </a:graphicData>
        </a:graphic>
      </p:graphicFrame>
    </p:spTree>
    <p:extLst>
      <p:ext uri="{BB962C8B-B14F-4D97-AF65-F5344CB8AC3E}">
        <p14:creationId xmlns:p14="http://schemas.microsoft.com/office/powerpoint/2010/main" val="219792657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302D378-6DD8-4F0D-BAB6-2A563115CF61}"/>
              </a:ext>
            </a:extLst>
          </p:cNvPr>
          <p:cNvSpPr/>
          <p:nvPr/>
        </p:nvSpPr>
        <p:spPr>
          <a:xfrm>
            <a:off x="611256" y="27768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7" name="CaixaDeTexto 6">
            <a:extLst>
              <a:ext uri="{FF2B5EF4-FFF2-40B4-BE49-F238E27FC236}">
                <a16:creationId xmlns:a16="http://schemas.microsoft.com/office/drawing/2014/main" id="{E71F8285-3524-45CA-92FF-B6CB9190F303}"/>
              </a:ext>
            </a:extLst>
          </p:cNvPr>
          <p:cNvSpPr txBox="1"/>
          <p:nvPr/>
        </p:nvSpPr>
        <p:spPr>
          <a:xfrm>
            <a:off x="1207605" y="277682"/>
            <a:ext cx="4041913" cy="369332"/>
          </a:xfrm>
          <a:prstGeom prst="rect">
            <a:avLst/>
          </a:prstGeom>
          <a:noFill/>
        </p:spPr>
        <p:txBody>
          <a:bodyPr wrap="square" rtlCol="0">
            <a:spAutoFit/>
          </a:bodyPr>
          <a:lstStyle/>
          <a:p>
            <a:r>
              <a:rPr lang="pt-BR" b="1" u="sng" dirty="0">
                <a:solidFill>
                  <a:schemeClr val="accent1">
                    <a:lumMod val="75000"/>
                  </a:schemeClr>
                </a:solidFill>
              </a:rPr>
              <a:t>RENDA FIXA</a:t>
            </a:r>
          </a:p>
        </p:txBody>
      </p:sp>
      <p:sp>
        <p:nvSpPr>
          <p:cNvPr id="8" name="CaixaDeTexto 7">
            <a:extLst>
              <a:ext uri="{FF2B5EF4-FFF2-40B4-BE49-F238E27FC236}">
                <a16:creationId xmlns:a16="http://schemas.microsoft.com/office/drawing/2014/main" id="{1CBEFE42-8C01-4FD8-A0B7-450FF1549A0C}"/>
              </a:ext>
            </a:extLst>
          </p:cNvPr>
          <p:cNvSpPr txBox="1"/>
          <p:nvPr/>
        </p:nvSpPr>
        <p:spPr>
          <a:xfrm>
            <a:off x="10291970" y="528893"/>
            <a:ext cx="1900030" cy="307777"/>
          </a:xfrm>
          <a:prstGeom prst="rect">
            <a:avLst/>
          </a:prstGeom>
          <a:noFill/>
        </p:spPr>
        <p:txBody>
          <a:bodyPr wrap="square" rtlCol="0">
            <a:spAutoFit/>
          </a:bodyPr>
          <a:lstStyle/>
          <a:p>
            <a:pPr algn="ctr"/>
            <a:r>
              <a:rPr lang="pt-BR" sz="1400" b="1" dirty="0"/>
              <a:t>Tabela 1</a:t>
            </a:r>
          </a:p>
        </p:txBody>
      </p:sp>
      <p:graphicFrame>
        <p:nvGraphicFramePr>
          <p:cNvPr id="2" name="Tabela 1">
            <a:extLst>
              <a:ext uri="{FF2B5EF4-FFF2-40B4-BE49-F238E27FC236}">
                <a16:creationId xmlns:a16="http://schemas.microsoft.com/office/drawing/2014/main" id="{128C20EF-E227-089E-C1FB-884656B171F9}"/>
              </a:ext>
            </a:extLst>
          </p:cNvPr>
          <p:cNvGraphicFramePr>
            <a:graphicFrameLocks noGrp="1"/>
          </p:cNvGraphicFramePr>
          <p:nvPr>
            <p:extLst>
              <p:ext uri="{D42A27DB-BD31-4B8C-83A1-F6EECF244321}">
                <p14:modId xmlns:p14="http://schemas.microsoft.com/office/powerpoint/2010/main" val="4086341634"/>
              </p:ext>
            </p:extLst>
          </p:nvPr>
        </p:nvGraphicFramePr>
        <p:xfrm>
          <a:off x="611255" y="1259318"/>
          <a:ext cx="11002477" cy="2886154"/>
        </p:xfrm>
        <a:graphic>
          <a:graphicData uri="http://schemas.openxmlformats.org/drawingml/2006/table">
            <a:tbl>
              <a:tblPr/>
              <a:tblGrid>
                <a:gridCol w="2139069">
                  <a:extLst>
                    <a:ext uri="{9D8B030D-6E8A-4147-A177-3AD203B41FA5}">
                      <a16:colId xmlns:a16="http://schemas.microsoft.com/office/drawing/2014/main" val="2604554830"/>
                    </a:ext>
                  </a:extLst>
                </a:gridCol>
                <a:gridCol w="1165287">
                  <a:extLst>
                    <a:ext uri="{9D8B030D-6E8A-4147-A177-3AD203B41FA5}">
                      <a16:colId xmlns:a16="http://schemas.microsoft.com/office/drawing/2014/main" val="948213656"/>
                    </a:ext>
                  </a:extLst>
                </a:gridCol>
                <a:gridCol w="1120122">
                  <a:extLst>
                    <a:ext uri="{9D8B030D-6E8A-4147-A177-3AD203B41FA5}">
                      <a16:colId xmlns:a16="http://schemas.microsoft.com/office/drawing/2014/main" val="16106299"/>
                    </a:ext>
                  </a:extLst>
                </a:gridCol>
                <a:gridCol w="1373051">
                  <a:extLst>
                    <a:ext uri="{9D8B030D-6E8A-4147-A177-3AD203B41FA5}">
                      <a16:colId xmlns:a16="http://schemas.microsoft.com/office/drawing/2014/main" val="141787396"/>
                    </a:ext>
                  </a:extLst>
                </a:gridCol>
                <a:gridCol w="1121927">
                  <a:extLst>
                    <a:ext uri="{9D8B030D-6E8A-4147-A177-3AD203B41FA5}">
                      <a16:colId xmlns:a16="http://schemas.microsoft.com/office/drawing/2014/main" val="2576189456"/>
                    </a:ext>
                  </a:extLst>
                </a:gridCol>
                <a:gridCol w="1105667">
                  <a:extLst>
                    <a:ext uri="{9D8B030D-6E8A-4147-A177-3AD203B41FA5}">
                      <a16:colId xmlns:a16="http://schemas.microsoft.com/office/drawing/2014/main" val="3228577194"/>
                    </a:ext>
                  </a:extLst>
                </a:gridCol>
                <a:gridCol w="1474224">
                  <a:extLst>
                    <a:ext uri="{9D8B030D-6E8A-4147-A177-3AD203B41FA5}">
                      <a16:colId xmlns:a16="http://schemas.microsoft.com/office/drawing/2014/main" val="295750119"/>
                    </a:ext>
                  </a:extLst>
                </a:gridCol>
                <a:gridCol w="708205">
                  <a:extLst>
                    <a:ext uri="{9D8B030D-6E8A-4147-A177-3AD203B41FA5}">
                      <a16:colId xmlns:a16="http://schemas.microsoft.com/office/drawing/2014/main" val="20242994"/>
                    </a:ext>
                  </a:extLst>
                </a:gridCol>
                <a:gridCol w="794925">
                  <a:extLst>
                    <a:ext uri="{9D8B030D-6E8A-4147-A177-3AD203B41FA5}">
                      <a16:colId xmlns:a16="http://schemas.microsoft.com/office/drawing/2014/main" val="3518115965"/>
                    </a:ext>
                  </a:extLst>
                </a:gridCol>
              </a:tblGrid>
              <a:tr h="305726">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Administrador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Índice de Referência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Classificção de Risco ( 1 a 5 )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JABOATÃOPREV</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Fundo Investido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Valor (R$)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mensal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anual</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542978372"/>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PREVIDENCIÁRIO RENDA FIXA IMA-B 5 LONGO PRAZO FUNDO DE INVESTIMENTO EM COTAS DE FI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BB DTVM (GRUPO BANCO DO BRASIL)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IMA-B 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3,00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6,25%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50.589.925,52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2,82%</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157794080"/>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SOMMA TORINO FI RENDA FIXA CRED PRIV LONGO PRAZO</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BEM DTVM LTDA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2,00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1,13%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3,99%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9.151.805,50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5,08%</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653139014"/>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CLARITAS FI RENDA FIXA CRÉDITO PRIVADO LP</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BTG PACTUAL SERVIÇOS FINANCEIROS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2,00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0,62%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3,99%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5.038.592,75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5,04%</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449451412"/>
                  </a:ext>
                </a:extLst>
              </a:tr>
              <a:tr h="222817">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CAIXA BRASIL FI RENDA FIXA REFERENCIADO DI LP</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CAIXA ECONOMICA FEDERAL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3,00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3,27%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0,17%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26.436.006,44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4,51%</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051830553"/>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FUNDO DE INVESTIMENTO CAIXA BRASIL IRF-M 1 TÍTULOS PÚBLICOS RENDA FIXA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CAIXA ECONOMICA FEDERAL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IRFM-1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2,00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4,79%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38.711.754,31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0,76%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3,85%</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52221257"/>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CAIXA BRASIL IMA-B 5+ TÍTULOS PÚBLICOS FI RENDA FIXA LP</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CAIXA ECONOMICA FEDERAL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IMA-B 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3,00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8,57%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69.354.495,78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1,56%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-2,90%</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05860420"/>
                  </a:ext>
                </a:extLst>
              </a:tr>
            </a:tbl>
          </a:graphicData>
        </a:graphic>
      </p:graphicFrame>
    </p:spTree>
    <p:extLst>
      <p:ext uri="{BB962C8B-B14F-4D97-AF65-F5344CB8AC3E}">
        <p14:creationId xmlns:p14="http://schemas.microsoft.com/office/powerpoint/2010/main" val="234630818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95E1702A-7666-442A-A622-D14FD04B7932}"/>
              </a:ext>
            </a:extLst>
          </p:cNvPr>
          <p:cNvSpPr/>
          <p:nvPr/>
        </p:nvSpPr>
        <p:spPr>
          <a:xfrm>
            <a:off x="571499" y="13281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8" name="CaixaDeTexto 7">
            <a:extLst>
              <a:ext uri="{FF2B5EF4-FFF2-40B4-BE49-F238E27FC236}">
                <a16:creationId xmlns:a16="http://schemas.microsoft.com/office/drawing/2014/main" id="{45F30CD8-5EF6-4E29-B09F-F1B8647D7597}"/>
              </a:ext>
            </a:extLst>
          </p:cNvPr>
          <p:cNvSpPr txBox="1"/>
          <p:nvPr/>
        </p:nvSpPr>
        <p:spPr>
          <a:xfrm>
            <a:off x="1167848" y="161052"/>
            <a:ext cx="4041913" cy="369332"/>
          </a:xfrm>
          <a:prstGeom prst="rect">
            <a:avLst/>
          </a:prstGeom>
          <a:noFill/>
        </p:spPr>
        <p:txBody>
          <a:bodyPr wrap="square" rtlCol="0">
            <a:spAutoFit/>
          </a:bodyPr>
          <a:lstStyle/>
          <a:p>
            <a:r>
              <a:rPr lang="pt-BR" b="1" u="sng" dirty="0">
                <a:solidFill>
                  <a:schemeClr val="accent1">
                    <a:lumMod val="75000"/>
                  </a:schemeClr>
                </a:solidFill>
              </a:rPr>
              <a:t>RENDA FIXA</a:t>
            </a:r>
          </a:p>
        </p:txBody>
      </p:sp>
      <p:sp>
        <p:nvSpPr>
          <p:cNvPr id="9" name="Retângulo 8">
            <a:extLst>
              <a:ext uri="{FF2B5EF4-FFF2-40B4-BE49-F238E27FC236}">
                <a16:creationId xmlns:a16="http://schemas.microsoft.com/office/drawing/2014/main" id="{5683144A-9403-4A48-8CF6-D28DF0F6FD9A}"/>
              </a:ext>
            </a:extLst>
          </p:cNvPr>
          <p:cNvSpPr/>
          <p:nvPr/>
        </p:nvSpPr>
        <p:spPr>
          <a:xfrm>
            <a:off x="571493" y="3650406"/>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1.2</a:t>
            </a:r>
          </a:p>
        </p:txBody>
      </p:sp>
      <p:sp>
        <p:nvSpPr>
          <p:cNvPr id="10" name="CaixaDeTexto 9">
            <a:extLst>
              <a:ext uri="{FF2B5EF4-FFF2-40B4-BE49-F238E27FC236}">
                <a16:creationId xmlns:a16="http://schemas.microsoft.com/office/drawing/2014/main" id="{E5D40599-5FC3-45B0-A15F-B664D9C85187}"/>
              </a:ext>
            </a:extLst>
          </p:cNvPr>
          <p:cNvSpPr txBox="1"/>
          <p:nvPr/>
        </p:nvSpPr>
        <p:spPr>
          <a:xfrm>
            <a:off x="1167842" y="3678639"/>
            <a:ext cx="4041913" cy="369332"/>
          </a:xfrm>
          <a:prstGeom prst="rect">
            <a:avLst/>
          </a:prstGeom>
          <a:noFill/>
        </p:spPr>
        <p:txBody>
          <a:bodyPr wrap="square" rtlCol="0">
            <a:spAutoFit/>
          </a:bodyPr>
          <a:lstStyle/>
          <a:p>
            <a:r>
              <a:rPr lang="pt-BR" b="1" u="sng" dirty="0">
                <a:solidFill>
                  <a:schemeClr val="accent1">
                    <a:lumMod val="75000"/>
                  </a:schemeClr>
                </a:solidFill>
              </a:rPr>
              <a:t>RENDA VARIÁVEL</a:t>
            </a:r>
          </a:p>
        </p:txBody>
      </p:sp>
      <p:sp>
        <p:nvSpPr>
          <p:cNvPr id="12" name="CaixaDeTexto 11">
            <a:extLst>
              <a:ext uri="{FF2B5EF4-FFF2-40B4-BE49-F238E27FC236}">
                <a16:creationId xmlns:a16="http://schemas.microsoft.com/office/drawing/2014/main" id="{76895D98-E1E7-4177-ABDA-BFFAD2D11B34}"/>
              </a:ext>
            </a:extLst>
          </p:cNvPr>
          <p:cNvSpPr txBox="1"/>
          <p:nvPr/>
        </p:nvSpPr>
        <p:spPr>
          <a:xfrm>
            <a:off x="10291970" y="290877"/>
            <a:ext cx="1900030" cy="307777"/>
          </a:xfrm>
          <a:prstGeom prst="rect">
            <a:avLst/>
          </a:prstGeom>
          <a:noFill/>
        </p:spPr>
        <p:txBody>
          <a:bodyPr wrap="square" rtlCol="0">
            <a:spAutoFit/>
          </a:bodyPr>
          <a:lstStyle/>
          <a:p>
            <a:pPr algn="ctr"/>
            <a:r>
              <a:rPr lang="pt-BR" sz="1400" b="1" dirty="0"/>
              <a:t>Tabela 1</a:t>
            </a:r>
          </a:p>
        </p:txBody>
      </p:sp>
      <p:sp>
        <p:nvSpPr>
          <p:cNvPr id="13" name="CaixaDeTexto 12">
            <a:extLst>
              <a:ext uri="{FF2B5EF4-FFF2-40B4-BE49-F238E27FC236}">
                <a16:creationId xmlns:a16="http://schemas.microsoft.com/office/drawing/2014/main" id="{5EA31278-9E51-419F-A328-4B95EE3C1562}"/>
              </a:ext>
            </a:extLst>
          </p:cNvPr>
          <p:cNvSpPr txBox="1"/>
          <p:nvPr/>
        </p:nvSpPr>
        <p:spPr>
          <a:xfrm>
            <a:off x="10316818" y="3863305"/>
            <a:ext cx="1900030" cy="307777"/>
          </a:xfrm>
          <a:prstGeom prst="rect">
            <a:avLst/>
          </a:prstGeom>
          <a:noFill/>
        </p:spPr>
        <p:txBody>
          <a:bodyPr wrap="square" rtlCol="0">
            <a:spAutoFit/>
          </a:bodyPr>
          <a:lstStyle/>
          <a:p>
            <a:pPr algn="ctr"/>
            <a:r>
              <a:rPr lang="pt-BR" sz="1400" b="1" dirty="0"/>
              <a:t>Tabela 1.2</a:t>
            </a:r>
          </a:p>
        </p:txBody>
      </p:sp>
      <p:graphicFrame>
        <p:nvGraphicFramePr>
          <p:cNvPr id="4" name="Tabela 3">
            <a:extLst>
              <a:ext uri="{FF2B5EF4-FFF2-40B4-BE49-F238E27FC236}">
                <a16:creationId xmlns:a16="http://schemas.microsoft.com/office/drawing/2014/main" id="{C0C3750C-56C6-7309-B41A-1D767DC1D01F}"/>
              </a:ext>
            </a:extLst>
          </p:cNvPr>
          <p:cNvGraphicFramePr>
            <a:graphicFrameLocks noGrp="1"/>
          </p:cNvGraphicFramePr>
          <p:nvPr>
            <p:extLst>
              <p:ext uri="{D42A27DB-BD31-4B8C-83A1-F6EECF244321}">
                <p14:modId xmlns:p14="http://schemas.microsoft.com/office/powerpoint/2010/main" val="3117773300"/>
              </p:ext>
            </p:extLst>
          </p:nvPr>
        </p:nvGraphicFramePr>
        <p:xfrm>
          <a:off x="571491" y="617976"/>
          <a:ext cx="10992036" cy="2766687"/>
        </p:xfrm>
        <a:graphic>
          <a:graphicData uri="http://schemas.openxmlformats.org/drawingml/2006/table">
            <a:tbl>
              <a:tblPr/>
              <a:tblGrid>
                <a:gridCol w="2137040">
                  <a:extLst>
                    <a:ext uri="{9D8B030D-6E8A-4147-A177-3AD203B41FA5}">
                      <a16:colId xmlns:a16="http://schemas.microsoft.com/office/drawing/2014/main" val="1606347985"/>
                    </a:ext>
                  </a:extLst>
                </a:gridCol>
                <a:gridCol w="1164180">
                  <a:extLst>
                    <a:ext uri="{9D8B030D-6E8A-4147-A177-3AD203B41FA5}">
                      <a16:colId xmlns:a16="http://schemas.microsoft.com/office/drawing/2014/main" val="3731899390"/>
                    </a:ext>
                  </a:extLst>
                </a:gridCol>
                <a:gridCol w="1119059">
                  <a:extLst>
                    <a:ext uri="{9D8B030D-6E8A-4147-A177-3AD203B41FA5}">
                      <a16:colId xmlns:a16="http://schemas.microsoft.com/office/drawing/2014/main" val="3252795535"/>
                    </a:ext>
                  </a:extLst>
                </a:gridCol>
                <a:gridCol w="1371749">
                  <a:extLst>
                    <a:ext uri="{9D8B030D-6E8A-4147-A177-3AD203B41FA5}">
                      <a16:colId xmlns:a16="http://schemas.microsoft.com/office/drawing/2014/main" val="571944391"/>
                    </a:ext>
                  </a:extLst>
                </a:gridCol>
                <a:gridCol w="1120862">
                  <a:extLst>
                    <a:ext uri="{9D8B030D-6E8A-4147-A177-3AD203B41FA5}">
                      <a16:colId xmlns:a16="http://schemas.microsoft.com/office/drawing/2014/main" val="735202792"/>
                    </a:ext>
                  </a:extLst>
                </a:gridCol>
                <a:gridCol w="1104618">
                  <a:extLst>
                    <a:ext uri="{9D8B030D-6E8A-4147-A177-3AD203B41FA5}">
                      <a16:colId xmlns:a16="http://schemas.microsoft.com/office/drawing/2014/main" val="1765644150"/>
                    </a:ext>
                  </a:extLst>
                </a:gridCol>
                <a:gridCol w="1472824">
                  <a:extLst>
                    <a:ext uri="{9D8B030D-6E8A-4147-A177-3AD203B41FA5}">
                      <a16:colId xmlns:a16="http://schemas.microsoft.com/office/drawing/2014/main" val="2377382217"/>
                    </a:ext>
                  </a:extLst>
                </a:gridCol>
                <a:gridCol w="707533">
                  <a:extLst>
                    <a:ext uri="{9D8B030D-6E8A-4147-A177-3AD203B41FA5}">
                      <a16:colId xmlns:a16="http://schemas.microsoft.com/office/drawing/2014/main" val="1813325579"/>
                    </a:ext>
                  </a:extLst>
                </a:gridCol>
                <a:gridCol w="794171">
                  <a:extLst>
                    <a:ext uri="{9D8B030D-6E8A-4147-A177-3AD203B41FA5}">
                      <a16:colId xmlns:a16="http://schemas.microsoft.com/office/drawing/2014/main" val="679499145"/>
                    </a:ext>
                  </a:extLst>
                </a:gridCol>
              </a:tblGrid>
              <a:tr h="388635">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Administrador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Índice de Referência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Classificção de Risco ( 1 a 5 )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JABOATÃOPREV</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Fundo Investido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Valor (R$)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mensal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anual</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534809942"/>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BBIF MASTER FIDC LP</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Santander Caceis (GRUPO SANTANDER)</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5,00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0,14%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3,40%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1.101.846,10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-2,08%</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349200622"/>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TOWER II IMA-B 5 FI RENDA FIXA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RJI CORRETORA DE VALORES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IMA-B 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5,00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0,03%</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0,57%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231.114,45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0,34%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-8,14%</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433301275"/>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TOWER IMA-B 5 FI RENDA FIXA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RJI CORRETORA DE VALORES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IMA-B 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5,00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Arial" panose="020B0604020202020204" pitchFamily="34" charset="0"/>
                        </a:rPr>
                        <a:t>0,01%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52.025,99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-1,40%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-75,24%</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4061805522"/>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LFSN-LFSN2200AIW 7.8600% a.a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BTG PACTUAL SERVIÇOS FINANCEIROS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IPCA+7,86%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dirty="0">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3,77%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30.518.192,27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0,28%</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5,45%</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60483318"/>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LFSN-LF002400B6F BRADESCO 6,42% a.a.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BEM DTVM LTDA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IPCA+6,42%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1,25%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10.112.017,88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0,20%</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402279803"/>
                  </a:ext>
                </a:extLst>
              </a:tr>
              <a:tr h="204163">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Renda Fixa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93,26%</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Arial" panose="020B0604020202020204" pitchFamily="34" charset="0"/>
                        </a:rPr>
                        <a:t> R$                               754.357.509,41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816117005"/>
                  </a:ext>
                </a:extLst>
              </a:tr>
            </a:tbl>
          </a:graphicData>
        </a:graphic>
      </p:graphicFrame>
      <p:graphicFrame>
        <p:nvGraphicFramePr>
          <p:cNvPr id="5" name="Tabela 4">
            <a:extLst>
              <a:ext uri="{FF2B5EF4-FFF2-40B4-BE49-F238E27FC236}">
                <a16:creationId xmlns:a16="http://schemas.microsoft.com/office/drawing/2014/main" id="{844F2C6A-4BFF-F414-AF7E-CFAEBBA21D30}"/>
              </a:ext>
            </a:extLst>
          </p:cNvPr>
          <p:cNvGraphicFramePr>
            <a:graphicFrameLocks noGrp="1"/>
          </p:cNvGraphicFramePr>
          <p:nvPr>
            <p:extLst>
              <p:ext uri="{D42A27DB-BD31-4B8C-83A1-F6EECF244321}">
                <p14:modId xmlns:p14="http://schemas.microsoft.com/office/powerpoint/2010/main" val="537819816"/>
              </p:ext>
            </p:extLst>
          </p:nvPr>
        </p:nvGraphicFramePr>
        <p:xfrm>
          <a:off x="571490" y="4299544"/>
          <a:ext cx="10992035" cy="2383234"/>
        </p:xfrm>
        <a:graphic>
          <a:graphicData uri="http://schemas.openxmlformats.org/drawingml/2006/table">
            <a:tbl>
              <a:tblPr/>
              <a:tblGrid>
                <a:gridCol w="2137039">
                  <a:extLst>
                    <a:ext uri="{9D8B030D-6E8A-4147-A177-3AD203B41FA5}">
                      <a16:colId xmlns:a16="http://schemas.microsoft.com/office/drawing/2014/main" val="3771330806"/>
                    </a:ext>
                  </a:extLst>
                </a:gridCol>
                <a:gridCol w="1164181">
                  <a:extLst>
                    <a:ext uri="{9D8B030D-6E8A-4147-A177-3AD203B41FA5}">
                      <a16:colId xmlns:a16="http://schemas.microsoft.com/office/drawing/2014/main" val="841964123"/>
                    </a:ext>
                  </a:extLst>
                </a:gridCol>
                <a:gridCol w="1119058">
                  <a:extLst>
                    <a:ext uri="{9D8B030D-6E8A-4147-A177-3AD203B41FA5}">
                      <a16:colId xmlns:a16="http://schemas.microsoft.com/office/drawing/2014/main" val="2935784325"/>
                    </a:ext>
                  </a:extLst>
                </a:gridCol>
                <a:gridCol w="1371748">
                  <a:extLst>
                    <a:ext uri="{9D8B030D-6E8A-4147-A177-3AD203B41FA5}">
                      <a16:colId xmlns:a16="http://schemas.microsoft.com/office/drawing/2014/main" val="1851761383"/>
                    </a:ext>
                  </a:extLst>
                </a:gridCol>
                <a:gridCol w="1120862">
                  <a:extLst>
                    <a:ext uri="{9D8B030D-6E8A-4147-A177-3AD203B41FA5}">
                      <a16:colId xmlns:a16="http://schemas.microsoft.com/office/drawing/2014/main" val="284978070"/>
                    </a:ext>
                  </a:extLst>
                </a:gridCol>
                <a:gridCol w="1104618">
                  <a:extLst>
                    <a:ext uri="{9D8B030D-6E8A-4147-A177-3AD203B41FA5}">
                      <a16:colId xmlns:a16="http://schemas.microsoft.com/office/drawing/2014/main" val="2363771376"/>
                    </a:ext>
                  </a:extLst>
                </a:gridCol>
                <a:gridCol w="1472825">
                  <a:extLst>
                    <a:ext uri="{9D8B030D-6E8A-4147-A177-3AD203B41FA5}">
                      <a16:colId xmlns:a16="http://schemas.microsoft.com/office/drawing/2014/main" val="507832673"/>
                    </a:ext>
                  </a:extLst>
                </a:gridCol>
                <a:gridCol w="707534">
                  <a:extLst>
                    <a:ext uri="{9D8B030D-6E8A-4147-A177-3AD203B41FA5}">
                      <a16:colId xmlns:a16="http://schemas.microsoft.com/office/drawing/2014/main" val="1393305665"/>
                    </a:ext>
                  </a:extLst>
                </a:gridCol>
                <a:gridCol w="794170">
                  <a:extLst>
                    <a:ext uri="{9D8B030D-6E8A-4147-A177-3AD203B41FA5}">
                      <a16:colId xmlns:a16="http://schemas.microsoft.com/office/drawing/2014/main" val="3485590426"/>
                    </a:ext>
                  </a:extLst>
                </a:gridCol>
              </a:tblGrid>
              <a:tr h="217636">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Administrador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Índice de Referência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Classificção de Risco ( 1 a 5 )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JABOATÃOPREV</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Fundo Investido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Valor (R$)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mensal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anual</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581610513"/>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BB QUANTITATIVO FIC AÇÕES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BB DTVM (GRUPO BANCO DO BRASIL)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IBOVESPA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4,00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1,19%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9.646.968,97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-12,76%</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180450377"/>
                  </a:ext>
                </a:extLst>
              </a:tr>
              <a:tr h="204163">
                <a:tc>
                  <a:txBody>
                    <a:bodyPr/>
                    <a:lstStyle/>
                    <a:p>
                      <a:pPr algn="l" fontAlgn="ctr"/>
                      <a:r>
                        <a:rPr lang="en-US" sz="1100" b="0" i="0" u="none" strike="noStrike">
                          <a:solidFill>
                            <a:srgbClr val="000000"/>
                          </a:solidFill>
                          <a:effectLst/>
                          <a:highlight>
                            <a:srgbClr val="FFFFFF"/>
                          </a:highlight>
                          <a:latin typeface="Calibri" panose="020F0502020204030204" pitchFamily="34" charset="0"/>
                        </a:rPr>
                        <a:t>AZ QUEST SMALL MID CAPS FIC AÇÕES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BEM DTVM LTDA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SMLL</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4,00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0,85%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0,94%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6.850.320,22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-3,56%</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-6,16%</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602904885"/>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BRADESCO FIA DIVIDENDOS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BEM DTVM LTDA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IBOVESPA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4,00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1,42%</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2,34%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11.454.940,37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-3,74%</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-9,67%</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2447611544"/>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FINACAP MAURITSSTAD FIA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BEM DTVM LTDA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IBOVESPA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4,00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1,81%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8.123.360,06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-2,01%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-7,94%</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974214529"/>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CONSTÂNCIA FUNDAMENTO FI AÇÕES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BEM DTVM LTDA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IBOVESPA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4,00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0,60%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1,81%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4.859.038,57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-2,99%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-9,98%</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68233949"/>
                  </a:ext>
                </a:extLst>
              </a:tr>
              <a:tr h="204163">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Renda Varíavel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5,06%</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R$                                 40.934.628,18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3314248254"/>
                  </a:ext>
                </a:extLst>
              </a:tr>
            </a:tbl>
          </a:graphicData>
        </a:graphic>
      </p:graphicFrame>
    </p:spTree>
    <p:extLst>
      <p:ext uri="{BB962C8B-B14F-4D97-AF65-F5344CB8AC3E}">
        <p14:creationId xmlns:p14="http://schemas.microsoft.com/office/powerpoint/2010/main" val="178073235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95E1702A-7666-442A-A622-D14FD04B7932}"/>
              </a:ext>
            </a:extLst>
          </p:cNvPr>
          <p:cNvSpPr/>
          <p:nvPr/>
        </p:nvSpPr>
        <p:spPr>
          <a:xfrm>
            <a:off x="571499" y="132819"/>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1.1</a:t>
            </a:r>
          </a:p>
        </p:txBody>
      </p:sp>
      <p:sp>
        <p:nvSpPr>
          <p:cNvPr id="8" name="CaixaDeTexto 7">
            <a:extLst>
              <a:ext uri="{FF2B5EF4-FFF2-40B4-BE49-F238E27FC236}">
                <a16:creationId xmlns:a16="http://schemas.microsoft.com/office/drawing/2014/main" id="{45F30CD8-5EF6-4E29-B09F-F1B8647D7597}"/>
              </a:ext>
            </a:extLst>
          </p:cNvPr>
          <p:cNvSpPr txBox="1"/>
          <p:nvPr/>
        </p:nvSpPr>
        <p:spPr>
          <a:xfrm>
            <a:off x="1167848" y="161052"/>
            <a:ext cx="4041913" cy="369332"/>
          </a:xfrm>
          <a:prstGeom prst="rect">
            <a:avLst/>
          </a:prstGeom>
          <a:noFill/>
        </p:spPr>
        <p:txBody>
          <a:bodyPr wrap="square" rtlCol="0">
            <a:spAutoFit/>
          </a:bodyPr>
          <a:lstStyle/>
          <a:p>
            <a:r>
              <a:rPr lang="pt-BR" b="1" u="sng" dirty="0">
                <a:solidFill>
                  <a:schemeClr val="accent1">
                    <a:lumMod val="75000"/>
                  </a:schemeClr>
                </a:solidFill>
              </a:rPr>
              <a:t>FUNDOS ESTRUTURADOS</a:t>
            </a:r>
          </a:p>
        </p:txBody>
      </p:sp>
      <p:sp>
        <p:nvSpPr>
          <p:cNvPr id="9" name="Retângulo 8">
            <a:extLst>
              <a:ext uri="{FF2B5EF4-FFF2-40B4-BE49-F238E27FC236}">
                <a16:creationId xmlns:a16="http://schemas.microsoft.com/office/drawing/2014/main" id="{5683144A-9403-4A48-8CF6-D28DF0F6FD9A}"/>
              </a:ext>
            </a:extLst>
          </p:cNvPr>
          <p:cNvSpPr/>
          <p:nvPr/>
        </p:nvSpPr>
        <p:spPr>
          <a:xfrm>
            <a:off x="571499" y="3216101"/>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1.2</a:t>
            </a:r>
          </a:p>
        </p:txBody>
      </p:sp>
      <p:sp>
        <p:nvSpPr>
          <p:cNvPr id="10" name="CaixaDeTexto 9">
            <a:extLst>
              <a:ext uri="{FF2B5EF4-FFF2-40B4-BE49-F238E27FC236}">
                <a16:creationId xmlns:a16="http://schemas.microsoft.com/office/drawing/2014/main" id="{E5D40599-5FC3-45B0-A15F-B664D9C85187}"/>
              </a:ext>
            </a:extLst>
          </p:cNvPr>
          <p:cNvSpPr txBox="1"/>
          <p:nvPr/>
        </p:nvSpPr>
        <p:spPr>
          <a:xfrm>
            <a:off x="1167848" y="3244334"/>
            <a:ext cx="4041913" cy="369332"/>
          </a:xfrm>
          <a:prstGeom prst="rect">
            <a:avLst/>
          </a:prstGeom>
          <a:noFill/>
        </p:spPr>
        <p:txBody>
          <a:bodyPr wrap="square" rtlCol="0">
            <a:spAutoFit/>
          </a:bodyPr>
          <a:lstStyle/>
          <a:p>
            <a:r>
              <a:rPr lang="pt-BR" b="1" u="sng" dirty="0">
                <a:solidFill>
                  <a:schemeClr val="accent1">
                    <a:lumMod val="75000"/>
                  </a:schemeClr>
                </a:solidFill>
              </a:rPr>
              <a:t>FUNDOS IMOBILIÁRIOS</a:t>
            </a:r>
          </a:p>
        </p:txBody>
      </p:sp>
      <p:sp>
        <p:nvSpPr>
          <p:cNvPr id="12" name="CaixaDeTexto 11">
            <a:extLst>
              <a:ext uri="{FF2B5EF4-FFF2-40B4-BE49-F238E27FC236}">
                <a16:creationId xmlns:a16="http://schemas.microsoft.com/office/drawing/2014/main" id="{76895D98-E1E7-4177-ABDA-BFFAD2D11B34}"/>
              </a:ext>
            </a:extLst>
          </p:cNvPr>
          <p:cNvSpPr txBox="1"/>
          <p:nvPr/>
        </p:nvSpPr>
        <p:spPr>
          <a:xfrm>
            <a:off x="10291970" y="290877"/>
            <a:ext cx="1900030" cy="307777"/>
          </a:xfrm>
          <a:prstGeom prst="rect">
            <a:avLst/>
          </a:prstGeom>
          <a:noFill/>
        </p:spPr>
        <p:txBody>
          <a:bodyPr wrap="square" rtlCol="0">
            <a:spAutoFit/>
          </a:bodyPr>
          <a:lstStyle/>
          <a:p>
            <a:pPr algn="ctr"/>
            <a:r>
              <a:rPr lang="pt-BR" sz="1400" b="1" dirty="0"/>
              <a:t>Tabela 1</a:t>
            </a:r>
          </a:p>
        </p:txBody>
      </p:sp>
      <p:sp>
        <p:nvSpPr>
          <p:cNvPr id="13" name="CaixaDeTexto 12">
            <a:extLst>
              <a:ext uri="{FF2B5EF4-FFF2-40B4-BE49-F238E27FC236}">
                <a16:creationId xmlns:a16="http://schemas.microsoft.com/office/drawing/2014/main" id="{5EA31278-9E51-419F-A328-4B95EE3C1562}"/>
              </a:ext>
            </a:extLst>
          </p:cNvPr>
          <p:cNvSpPr txBox="1"/>
          <p:nvPr/>
        </p:nvSpPr>
        <p:spPr>
          <a:xfrm>
            <a:off x="10291970" y="2936557"/>
            <a:ext cx="1900030" cy="307777"/>
          </a:xfrm>
          <a:prstGeom prst="rect">
            <a:avLst/>
          </a:prstGeom>
          <a:noFill/>
        </p:spPr>
        <p:txBody>
          <a:bodyPr wrap="square" rtlCol="0">
            <a:spAutoFit/>
          </a:bodyPr>
          <a:lstStyle/>
          <a:p>
            <a:pPr algn="ctr"/>
            <a:r>
              <a:rPr lang="pt-BR" sz="1400" b="1" dirty="0"/>
              <a:t>Tabela 1.2</a:t>
            </a:r>
          </a:p>
        </p:txBody>
      </p:sp>
      <p:graphicFrame>
        <p:nvGraphicFramePr>
          <p:cNvPr id="3" name="Tabela 2">
            <a:extLst>
              <a:ext uri="{FF2B5EF4-FFF2-40B4-BE49-F238E27FC236}">
                <a16:creationId xmlns:a16="http://schemas.microsoft.com/office/drawing/2014/main" id="{377CD1EA-D4A3-94A8-BC50-AED3E85CC23C}"/>
              </a:ext>
            </a:extLst>
          </p:cNvPr>
          <p:cNvGraphicFramePr>
            <a:graphicFrameLocks noGrp="1"/>
          </p:cNvGraphicFramePr>
          <p:nvPr>
            <p:extLst>
              <p:ext uri="{D42A27DB-BD31-4B8C-83A1-F6EECF244321}">
                <p14:modId xmlns:p14="http://schemas.microsoft.com/office/powerpoint/2010/main" val="3611943761"/>
              </p:ext>
            </p:extLst>
          </p:nvPr>
        </p:nvGraphicFramePr>
        <p:xfrm>
          <a:off x="571488" y="813805"/>
          <a:ext cx="10969334" cy="1529488"/>
        </p:xfrm>
        <a:graphic>
          <a:graphicData uri="http://schemas.openxmlformats.org/drawingml/2006/table">
            <a:tbl>
              <a:tblPr/>
              <a:tblGrid>
                <a:gridCol w="2132625">
                  <a:extLst>
                    <a:ext uri="{9D8B030D-6E8A-4147-A177-3AD203B41FA5}">
                      <a16:colId xmlns:a16="http://schemas.microsoft.com/office/drawing/2014/main" val="3838949953"/>
                    </a:ext>
                  </a:extLst>
                </a:gridCol>
                <a:gridCol w="1161777">
                  <a:extLst>
                    <a:ext uri="{9D8B030D-6E8A-4147-A177-3AD203B41FA5}">
                      <a16:colId xmlns:a16="http://schemas.microsoft.com/office/drawing/2014/main" val="1342041120"/>
                    </a:ext>
                  </a:extLst>
                </a:gridCol>
                <a:gridCol w="1116747">
                  <a:extLst>
                    <a:ext uri="{9D8B030D-6E8A-4147-A177-3AD203B41FA5}">
                      <a16:colId xmlns:a16="http://schemas.microsoft.com/office/drawing/2014/main" val="265199592"/>
                    </a:ext>
                  </a:extLst>
                </a:gridCol>
                <a:gridCol w="1368915">
                  <a:extLst>
                    <a:ext uri="{9D8B030D-6E8A-4147-A177-3AD203B41FA5}">
                      <a16:colId xmlns:a16="http://schemas.microsoft.com/office/drawing/2014/main" val="3267253887"/>
                    </a:ext>
                  </a:extLst>
                </a:gridCol>
                <a:gridCol w="1118548">
                  <a:extLst>
                    <a:ext uri="{9D8B030D-6E8A-4147-A177-3AD203B41FA5}">
                      <a16:colId xmlns:a16="http://schemas.microsoft.com/office/drawing/2014/main" val="4137362023"/>
                    </a:ext>
                  </a:extLst>
                </a:gridCol>
                <a:gridCol w="1102337">
                  <a:extLst>
                    <a:ext uri="{9D8B030D-6E8A-4147-A177-3AD203B41FA5}">
                      <a16:colId xmlns:a16="http://schemas.microsoft.com/office/drawing/2014/main" val="4291210071"/>
                    </a:ext>
                  </a:extLst>
                </a:gridCol>
                <a:gridCol w="1469783">
                  <a:extLst>
                    <a:ext uri="{9D8B030D-6E8A-4147-A177-3AD203B41FA5}">
                      <a16:colId xmlns:a16="http://schemas.microsoft.com/office/drawing/2014/main" val="1915868694"/>
                    </a:ext>
                  </a:extLst>
                </a:gridCol>
                <a:gridCol w="706072">
                  <a:extLst>
                    <a:ext uri="{9D8B030D-6E8A-4147-A177-3AD203B41FA5}">
                      <a16:colId xmlns:a16="http://schemas.microsoft.com/office/drawing/2014/main" val="2956507513"/>
                    </a:ext>
                  </a:extLst>
                </a:gridCol>
                <a:gridCol w="792530">
                  <a:extLst>
                    <a:ext uri="{9D8B030D-6E8A-4147-A177-3AD203B41FA5}">
                      <a16:colId xmlns:a16="http://schemas.microsoft.com/office/drawing/2014/main" val="1895644175"/>
                    </a:ext>
                  </a:extLst>
                </a:gridCol>
              </a:tblGrid>
              <a:tr h="217636">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Administrador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Índice de Referência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Classificção de Risco ( 1 a 5 )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JABOATÃOPREV</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Fundo Investido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Valor (R$)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mensal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anual</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3518534100"/>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GERAÇÃO DE ENERGIA FUNDO DE INVESTIMENTO EM PARTICIPAÇÕES MULTIESTRATÉGIA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RJI CORRETORA DE VALORES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IPCA+ 10,50%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5,00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-R$                                         52.427,34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-0,49%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-1,57%</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889476434"/>
                  </a:ext>
                </a:extLst>
              </a:tr>
              <a:tr h="217636">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ICATU VANGUARDA IGARATÉ LONG BIASED FI MULTIMERCADO</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BEM DTVM LTDA</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IMA-B 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4,00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1,59%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3,05%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12.861.060,23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0,25%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-0,05%</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1994453003"/>
                  </a:ext>
                </a:extLst>
              </a:tr>
              <a:tr h="204163">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Fundos Estruturados</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1,58%</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R$                                 12.808.632,90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1031400491"/>
                  </a:ext>
                </a:extLst>
              </a:tr>
            </a:tbl>
          </a:graphicData>
        </a:graphic>
      </p:graphicFrame>
      <p:graphicFrame>
        <p:nvGraphicFramePr>
          <p:cNvPr id="5" name="Tabela 4">
            <a:extLst>
              <a:ext uri="{FF2B5EF4-FFF2-40B4-BE49-F238E27FC236}">
                <a16:creationId xmlns:a16="http://schemas.microsoft.com/office/drawing/2014/main" id="{01524ED6-D8A4-D177-5DBD-24FD300E2EB5}"/>
              </a:ext>
            </a:extLst>
          </p:cNvPr>
          <p:cNvGraphicFramePr>
            <a:graphicFrameLocks noGrp="1"/>
          </p:cNvGraphicFramePr>
          <p:nvPr>
            <p:extLst>
              <p:ext uri="{D42A27DB-BD31-4B8C-83A1-F6EECF244321}">
                <p14:modId xmlns:p14="http://schemas.microsoft.com/office/powerpoint/2010/main" val="1104021081"/>
              </p:ext>
            </p:extLst>
          </p:nvPr>
        </p:nvGraphicFramePr>
        <p:xfrm>
          <a:off x="571488" y="4000567"/>
          <a:ext cx="10969334" cy="1021386"/>
        </p:xfrm>
        <a:graphic>
          <a:graphicData uri="http://schemas.openxmlformats.org/drawingml/2006/table">
            <a:tbl>
              <a:tblPr/>
              <a:tblGrid>
                <a:gridCol w="2132625">
                  <a:extLst>
                    <a:ext uri="{9D8B030D-6E8A-4147-A177-3AD203B41FA5}">
                      <a16:colId xmlns:a16="http://schemas.microsoft.com/office/drawing/2014/main" val="3253336854"/>
                    </a:ext>
                  </a:extLst>
                </a:gridCol>
                <a:gridCol w="1161777">
                  <a:extLst>
                    <a:ext uri="{9D8B030D-6E8A-4147-A177-3AD203B41FA5}">
                      <a16:colId xmlns:a16="http://schemas.microsoft.com/office/drawing/2014/main" val="1880937483"/>
                    </a:ext>
                  </a:extLst>
                </a:gridCol>
                <a:gridCol w="1116747">
                  <a:extLst>
                    <a:ext uri="{9D8B030D-6E8A-4147-A177-3AD203B41FA5}">
                      <a16:colId xmlns:a16="http://schemas.microsoft.com/office/drawing/2014/main" val="1526534970"/>
                    </a:ext>
                  </a:extLst>
                </a:gridCol>
                <a:gridCol w="1368915">
                  <a:extLst>
                    <a:ext uri="{9D8B030D-6E8A-4147-A177-3AD203B41FA5}">
                      <a16:colId xmlns:a16="http://schemas.microsoft.com/office/drawing/2014/main" val="2372162647"/>
                    </a:ext>
                  </a:extLst>
                </a:gridCol>
                <a:gridCol w="1118548">
                  <a:extLst>
                    <a:ext uri="{9D8B030D-6E8A-4147-A177-3AD203B41FA5}">
                      <a16:colId xmlns:a16="http://schemas.microsoft.com/office/drawing/2014/main" val="3483737339"/>
                    </a:ext>
                  </a:extLst>
                </a:gridCol>
                <a:gridCol w="1102337">
                  <a:extLst>
                    <a:ext uri="{9D8B030D-6E8A-4147-A177-3AD203B41FA5}">
                      <a16:colId xmlns:a16="http://schemas.microsoft.com/office/drawing/2014/main" val="1398864344"/>
                    </a:ext>
                  </a:extLst>
                </a:gridCol>
                <a:gridCol w="1469783">
                  <a:extLst>
                    <a:ext uri="{9D8B030D-6E8A-4147-A177-3AD203B41FA5}">
                      <a16:colId xmlns:a16="http://schemas.microsoft.com/office/drawing/2014/main" val="4288269876"/>
                    </a:ext>
                  </a:extLst>
                </a:gridCol>
                <a:gridCol w="706072">
                  <a:extLst>
                    <a:ext uri="{9D8B030D-6E8A-4147-A177-3AD203B41FA5}">
                      <a16:colId xmlns:a16="http://schemas.microsoft.com/office/drawing/2014/main" val="3432059634"/>
                    </a:ext>
                  </a:extLst>
                </a:gridCol>
                <a:gridCol w="792530">
                  <a:extLst>
                    <a:ext uri="{9D8B030D-6E8A-4147-A177-3AD203B41FA5}">
                      <a16:colId xmlns:a16="http://schemas.microsoft.com/office/drawing/2014/main" val="2924843129"/>
                    </a:ext>
                  </a:extLst>
                </a:gridCol>
              </a:tblGrid>
              <a:tr h="243545">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Administrador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Índice de Referência</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Classificção de Risco ( 1 a 5 )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JABOATÃOPREV</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PL Fundo Investido</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Valor (R$)</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mensal</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Rentabilidade anual</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1208821707"/>
                  </a:ext>
                </a:extLst>
              </a:tr>
              <a:tr h="204163">
                <a:tc>
                  <a:txBody>
                    <a:bodyPr/>
                    <a:lstStyle/>
                    <a:p>
                      <a:pPr algn="l" fontAlgn="ctr"/>
                      <a:r>
                        <a:rPr lang="pt-BR" sz="1100" b="0" i="0" u="none" strike="noStrike">
                          <a:solidFill>
                            <a:srgbClr val="000000"/>
                          </a:solidFill>
                          <a:effectLst/>
                          <a:highlight>
                            <a:srgbClr val="FFFFFF"/>
                          </a:highlight>
                          <a:latin typeface="Calibri" panose="020F0502020204030204" pitchFamily="34" charset="0"/>
                        </a:rPr>
                        <a:t>HAZ FII - ATCR11</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RJI CORRETORA DE VALORES</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CDI</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Calibri" panose="020F0502020204030204" pitchFamily="34" charset="0"/>
                        </a:rPr>
                        <a:t>5,00</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0,09%</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1,07%</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 R$                                       764.272,74 </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0,05%</a:t>
                      </a:r>
                    </a:p>
                  </a:txBody>
                  <a:tcPr marL="5182" marR="5182" marT="5182" marB="0" anchor="ctr">
                    <a:lnL>
                      <a:noFill/>
                    </a:lnL>
                    <a:lnR>
                      <a:noFill/>
                    </a:lnR>
                    <a:lnT>
                      <a:noFill/>
                    </a:lnT>
                    <a:lnB>
                      <a:noFill/>
                    </a:lnB>
                    <a:solidFill>
                      <a:srgbClr val="FFFFFF"/>
                    </a:solidFill>
                  </a:tcPr>
                </a:tc>
                <a:tc>
                  <a:txBody>
                    <a:bodyPr/>
                    <a:lstStyle/>
                    <a:p>
                      <a:pPr algn="ctr" fontAlgn="ctr"/>
                      <a:r>
                        <a:rPr lang="pt-BR" sz="1100" b="0" i="0" u="none" strike="noStrike">
                          <a:solidFill>
                            <a:srgbClr val="000000"/>
                          </a:solidFill>
                          <a:effectLst/>
                          <a:highlight>
                            <a:srgbClr val="FFFFFF"/>
                          </a:highlight>
                          <a:latin typeface="Arial" panose="020B0604020202020204" pitchFamily="34" charset="0"/>
                        </a:rPr>
                        <a:t>-6,57%</a:t>
                      </a:r>
                    </a:p>
                  </a:txBody>
                  <a:tcPr marL="5182" marR="5182" marT="5182" marB="0" anchor="ctr">
                    <a:lnL>
                      <a:noFill/>
                    </a:lnL>
                    <a:lnR>
                      <a:noFill/>
                    </a:lnR>
                    <a:lnT>
                      <a:noFill/>
                    </a:lnT>
                    <a:lnB>
                      <a:noFill/>
                    </a:lnB>
                    <a:solidFill>
                      <a:srgbClr val="FFFFFF"/>
                    </a:solidFill>
                  </a:tcPr>
                </a:tc>
                <a:extLst>
                  <a:ext uri="{0D108BD9-81ED-4DB2-BD59-A6C34878D82A}">
                    <a16:rowId xmlns:a16="http://schemas.microsoft.com/office/drawing/2014/main" val="3103506244"/>
                  </a:ext>
                </a:extLst>
              </a:tr>
              <a:tr h="204163">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Fundos Imobiliários</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Calibri" panose="020F050202020403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0,09%</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R$                                       764.272,74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tc>
                  <a:txBody>
                    <a:bodyPr/>
                    <a:lstStyle/>
                    <a:p>
                      <a:pPr algn="ctr" fontAlgn="ctr"/>
                      <a:r>
                        <a:rPr lang="pt-BR" sz="1100" b="1" i="0" u="none" strike="noStrike" dirty="0">
                          <a:solidFill>
                            <a:srgbClr val="FFFFFF"/>
                          </a:solidFill>
                          <a:effectLst/>
                          <a:highlight>
                            <a:srgbClr val="366092"/>
                          </a:highlight>
                          <a:latin typeface="Arial" panose="020B0604020202020204" pitchFamily="34" charset="0"/>
                        </a:rPr>
                        <a:t> </a:t>
                      </a:r>
                    </a:p>
                  </a:txBody>
                  <a:tcPr marL="5182" marR="5182" marT="5182" marB="0" anchor="ctr">
                    <a:lnL>
                      <a:noFill/>
                    </a:lnL>
                    <a:lnR>
                      <a:noFill/>
                    </a:lnR>
                    <a:lnT>
                      <a:noFill/>
                    </a:lnT>
                    <a:lnB>
                      <a:noFill/>
                    </a:lnB>
                    <a:solidFill>
                      <a:srgbClr val="366092"/>
                    </a:solidFill>
                  </a:tcPr>
                </a:tc>
                <a:extLst>
                  <a:ext uri="{0D108BD9-81ED-4DB2-BD59-A6C34878D82A}">
                    <a16:rowId xmlns:a16="http://schemas.microsoft.com/office/drawing/2014/main" val="1409642486"/>
                  </a:ext>
                </a:extLst>
              </a:tr>
            </a:tbl>
          </a:graphicData>
        </a:graphic>
      </p:graphicFrame>
    </p:spTree>
    <p:extLst>
      <p:ext uri="{BB962C8B-B14F-4D97-AF65-F5344CB8AC3E}">
        <p14:creationId xmlns:p14="http://schemas.microsoft.com/office/powerpoint/2010/main" val="248876336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B34CE503-F785-4CF3-AC41-E128A63520CD}"/>
              </a:ext>
            </a:extLst>
          </p:cNvPr>
          <p:cNvSpPr/>
          <p:nvPr/>
        </p:nvSpPr>
        <p:spPr>
          <a:xfrm>
            <a:off x="388453" y="147252"/>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1.3</a:t>
            </a:r>
          </a:p>
        </p:txBody>
      </p:sp>
      <p:sp>
        <p:nvSpPr>
          <p:cNvPr id="7" name="CaixaDeTexto 6">
            <a:extLst>
              <a:ext uri="{FF2B5EF4-FFF2-40B4-BE49-F238E27FC236}">
                <a16:creationId xmlns:a16="http://schemas.microsoft.com/office/drawing/2014/main" id="{87E252DC-C7C0-4315-984D-D15E0DE116BB}"/>
              </a:ext>
            </a:extLst>
          </p:cNvPr>
          <p:cNvSpPr txBox="1"/>
          <p:nvPr/>
        </p:nvSpPr>
        <p:spPr>
          <a:xfrm>
            <a:off x="984802" y="175485"/>
            <a:ext cx="4041913" cy="369332"/>
          </a:xfrm>
          <a:prstGeom prst="rect">
            <a:avLst/>
          </a:prstGeom>
          <a:noFill/>
        </p:spPr>
        <p:txBody>
          <a:bodyPr wrap="square" rtlCol="0">
            <a:spAutoFit/>
          </a:bodyPr>
          <a:lstStyle/>
          <a:p>
            <a:r>
              <a:rPr lang="pt-BR" b="1" u="sng" dirty="0">
                <a:solidFill>
                  <a:schemeClr val="accent1">
                    <a:lumMod val="75000"/>
                  </a:schemeClr>
                </a:solidFill>
              </a:rPr>
              <a:t>DISPONIBILIDADE FINANCEIRA</a:t>
            </a:r>
          </a:p>
        </p:txBody>
      </p:sp>
      <p:sp>
        <p:nvSpPr>
          <p:cNvPr id="10" name="CaixaDeTexto 9">
            <a:extLst>
              <a:ext uri="{FF2B5EF4-FFF2-40B4-BE49-F238E27FC236}">
                <a16:creationId xmlns:a16="http://schemas.microsoft.com/office/drawing/2014/main" id="{DF7B4E50-5F6E-49F2-9842-0C619B098600}"/>
              </a:ext>
            </a:extLst>
          </p:cNvPr>
          <p:cNvSpPr txBox="1"/>
          <p:nvPr/>
        </p:nvSpPr>
        <p:spPr>
          <a:xfrm>
            <a:off x="10257183" y="491098"/>
            <a:ext cx="1900030" cy="307777"/>
          </a:xfrm>
          <a:prstGeom prst="rect">
            <a:avLst/>
          </a:prstGeom>
          <a:noFill/>
        </p:spPr>
        <p:txBody>
          <a:bodyPr wrap="square" rtlCol="0">
            <a:spAutoFit/>
          </a:bodyPr>
          <a:lstStyle/>
          <a:p>
            <a:pPr algn="ctr"/>
            <a:r>
              <a:rPr lang="pt-BR" sz="1400" b="1" dirty="0"/>
              <a:t>Tabela 1.3</a:t>
            </a:r>
          </a:p>
        </p:txBody>
      </p:sp>
      <p:graphicFrame>
        <p:nvGraphicFramePr>
          <p:cNvPr id="3" name="Tabela 2">
            <a:extLst>
              <a:ext uri="{FF2B5EF4-FFF2-40B4-BE49-F238E27FC236}">
                <a16:creationId xmlns:a16="http://schemas.microsoft.com/office/drawing/2014/main" id="{0FC27204-1A56-8D3F-EDB2-D51AE5FE40AB}"/>
              </a:ext>
            </a:extLst>
          </p:cNvPr>
          <p:cNvGraphicFramePr>
            <a:graphicFrameLocks noGrp="1"/>
          </p:cNvGraphicFramePr>
          <p:nvPr>
            <p:extLst>
              <p:ext uri="{D42A27DB-BD31-4B8C-83A1-F6EECF244321}">
                <p14:modId xmlns:p14="http://schemas.microsoft.com/office/powerpoint/2010/main" val="1990556955"/>
              </p:ext>
            </p:extLst>
          </p:nvPr>
        </p:nvGraphicFramePr>
        <p:xfrm>
          <a:off x="388453" y="798875"/>
          <a:ext cx="11311641" cy="1736420"/>
        </p:xfrm>
        <a:graphic>
          <a:graphicData uri="http://schemas.openxmlformats.org/drawingml/2006/table">
            <a:tbl>
              <a:tblPr/>
              <a:tblGrid>
                <a:gridCol w="2547163">
                  <a:extLst>
                    <a:ext uri="{9D8B030D-6E8A-4147-A177-3AD203B41FA5}">
                      <a16:colId xmlns:a16="http://schemas.microsoft.com/office/drawing/2014/main" val="1667933631"/>
                    </a:ext>
                  </a:extLst>
                </a:gridCol>
                <a:gridCol w="1387602">
                  <a:extLst>
                    <a:ext uri="{9D8B030D-6E8A-4147-A177-3AD203B41FA5}">
                      <a16:colId xmlns:a16="http://schemas.microsoft.com/office/drawing/2014/main" val="1178819830"/>
                    </a:ext>
                  </a:extLst>
                </a:gridCol>
                <a:gridCol w="1333819">
                  <a:extLst>
                    <a:ext uri="{9D8B030D-6E8A-4147-A177-3AD203B41FA5}">
                      <a16:colId xmlns:a16="http://schemas.microsoft.com/office/drawing/2014/main" val="2539250116"/>
                    </a:ext>
                  </a:extLst>
                </a:gridCol>
                <a:gridCol w="1635003">
                  <a:extLst>
                    <a:ext uri="{9D8B030D-6E8A-4147-A177-3AD203B41FA5}">
                      <a16:colId xmlns:a16="http://schemas.microsoft.com/office/drawing/2014/main" val="2641430230"/>
                    </a:ext>
                  </a:extLst>
                </a:gridCol>
                <a:gridCol w="1335970">
                  <a:extLst>
                    <a:ext uri="{9D8B030D-6E8A-4147-A177-3AD203B41FA5}">
                      <a16:colId xmlns:a16="http://schemas.microsoft.com/office/drawing/2014/main" val="1046709046"/>
                    </a:ext>
                  </a:extLst>
                </a:gridCol>
                <a:gridCol w="1316607">
                  <a:extLst>
                    <a:ext uri="{9D8B030D-6E8A-4147-A177-3AD203B41FA5}">
                      <a16:colId xmlns:a16="http://schemas.microsoft.com/office/drawing/2014/main" val="3009906584"/>
                    </a:ext>
                  </a:extLst>
                </a:gridCol>
                <a:gridCol w="1755477">
                  <a:extLst>
                    <a:ext uri="{9D8B030D-6E8A-4147-A177-3AD203B41FA5}">
                      <a16:colId xmlns:a16="http://schemas.microsoft.com/office/drawing/2014/main" val="2201030809"/>
                    </a:ext>
                  </a:extLst>
                </a:gridCol>
              </a:tblGrid>
              <a:tr h="121242">
                <a:tc>
                  <a:txBody>
                    <a:bodyPr/>
                    <a:lstStyle/>
                    <a:p>
                      <a:pPr algn="l" fontAlgn="b"/>
                      <a:r>
                        <a:rPr lang="pt-BR" sz="1100" b="1" i="0" u="none" strike="noStrike">
                          <a:solidFill>
                            <a:srgbClr val="FFFFFF"/>
                          </a:solidFill>
                          <a:effectLst/>
                          <a:highlight>
                            <a:srgbClr val="366092"/>
                          </a:highlight>
                          <a:latin typeface="Calibri" panose="020F0502020204030204" pitchFamily="34" charset="0"/>
                        </a:rPr>
                        <a:t>Banco</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Saldo </a:t>
                      </a:r>
                    </a:p>
                  </a:txBody>
                  <a:tcPr marL="6002" marR="6002" marT="6002" marB="0" anchor="b">
                    <a:lnL>
                      <a:noFill/>
                    </a:lnL>
                    <a:lnR>
                      <a:noFill/>
                    </a:lnR>
                    <a:lnT>
                      <a:noFill/>
                    </a:lnT>
                    <a:lnB>
                      <a:noFill/>
                    </a:lnB>
                    <a:solidFill>
                      <a:srgbClr val="366092"/>
                    </a:solidFill>
                  </a:tcPr>
                </a:tc>
                <a:extLst>
                  <a:ext uri="{0D108BD9-81ED-4DB2-BD59-A6C34878D82A}">
                    <a16:rowId xmlns:a16="http://schemas.microsoft.com/office/drawing/2014/main" val="2868856579"/>
                  </a:ext>
                </a:extLst>
              </a:tr>
              <a:tr h="126043">
                <a:tc>
                  <a:txBody>
                    <a:bodyPr/>
                    <a:lstStyle/>
                    <a:p>
                      <a:pPr algn="l" fontAlgn="b"/>
                      <a:r>
                        <a:rPr lang="pt-BR" sz="1100" b="0" i="0" u="none" strike="noStrike">
                          <a:solidFill>
                            <a:srgbClr val="000000"/>
                          </a:solidFill>
                          <a:effectLst/>
                          <a:highlight>
                            <a:srgbClr val="FFFFFF"/>
                          </a:highlight>
                          <a:latin typeface="Calibri" panose="020F0502020204030204" pitchFamily="34" charset="0"/>
                        </a:rPr>
                        <a:t>CC 22484-7 - BANCO DO BRASIL</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highlight>
                            <a:srgbClr val="FFFFFF"/>
                          </a:highlight>
                          <a:latin typeface="Calibri" panose="020F0502020204030204" pitchFamily="34" charset="0"/>
                        </a:rPr>
                        <a:t>R$ 0,00</a:t>
                      </a:r>
                    </a:p>
                  </a:txBody>
                  <a:tcPr marL="6002" marR="6002" marT="6002" marB="0" anchor="b">
                    <a:lnL>
                      <a:noFill/>
                    </a:lnL>
                    <a:lnR>
                      <a:noFill/>
                    </a:lnR>
                    <a:lnT>
                      <a:noFill/>
                    </a:lnT>
                    <a:lnB>
                      <a:noFill/>
                    </a:lnB>
                    <a:solidFill>
                      <a:srgbClr val="FFFFFF"/>
                    </a:solidFill>
                  </a:tcPr>
                </a:tc>
                <a:extLst>
                  <a:ext uri="{0D108BD9-81ED-4DB2-BD59-A6C34878D82A}">
                    <a16:rowId xmlns:a16="http://schemas.microsoft.com/office/drawing/2014/main" val="2390558242"/>
                  </a:ext>
                </a:extLst>
              </a:tr>
              <a:tr h="126043">
                <a:tc>
                  <a:txBody>
                    <a:bodyPr/>
                    <a:lstStyle/>
                    <a:p>
                      <a:pPr algn="l" fontAlgn="b"/>
                      <a:r>
                        <a:rPr lang="pt-BR" sz="1100" b="0" i="0" u="none" strike="noStrike">
                          <a:solidFill>
                            <a:srgbClr val="000000"/>
                          </a:solidFill>
                          <a:effectLst/>
                          <a:highlight>
                            <a:srgbClr val="FFFFFF"/>
                          </a:highlight>
                          <a:latin typeface="Calibri" panose="020F0502020204030204" pitchFamily="34" charset="0"/>
                        </a:rPr>
                        <a:t>CC 71747-9 - BANCO DO BRASIL</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highlight>
                            <a:srgbClr val="FFFFFF"/>
                          </a:highlight>
                          <a:latin typeface="Calibri" panose="020F0502020204030204" pitchFamily="34" charset="0"/>
                        </a:rPr>
                        <a:t>R$ 0,00</a:t>
                      </a:r>
                    </a:p>
                  </a:txBody>
                  <a:tcPr marL="6002" marR="6002" marT="6002" marB="0" anchor="b">
                    <a:lnL>
                      <a:noFill/>
                    </a:lnL>
                    <a:lnR>
                      <a:noFill/>
                    </a:lnR>
                    <a:lnT>
                      <a:noFill/>
                    </a:lnT>
                    <a:lnB>
                      <a:noFill/>
                    </a:lnB>
                    <a:solidFill>
                      <a:srgbClr val="FFFFFF"/>
                    </a:solidFill>
                  </a:tcPr>
                </a:tc>
                <a:extLst>
                  <a:ext uri="{0D108BD9-81ED-4DB2-BD59-A6C34878D82A}">
                    <a16:rowId xmlns:a16="http://schemas.microsoft.com/office/drawing/2014/main" val="3359497201"/>
                  </a:ext>
                </a:extLst>
              </a:tr>
              <a:tr h="126043">
                <a:tc>
                  <a:txBody>
                    <a:bodyPr/>
                    <a:lstStyle/>
                    <a:p>
                      <a:pPr algn="l" fontAlgn="b"/>
                      <a:r>
                        <a:rPr lang="pt-BR" sz="1100" b="0" i="0" u="none" strike="noStrike">
                          <a:solidFill>
                            <a:srgbClr val="000000"/>
                          </a:solidFill>
                          <a:effectLst/>
                          <a:highlight>
                            <a:srgbClr val="FFFFFF"/>
                          </a:highlight>
                          <a:latin typeface="Calibri" panose="020F0502020204030204" pitchFamily="34" charset="0"/>
                        </a:rPr>
                        <a:t>CC 00000040-6 CAIXA ECONOMICA</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highlight>
                            <a:srgbClr val="FFFFFF"/>
                          </a:highlight>
                          <a:latin typeface="Calibri" panose="020F0502020204030204" pitchFamily="34" charset="0"/>
                        </a:rPr>
                        <a:t>R$ 0,00</a:t>
                      </a:r>
                    </a:p>
                  </a:txBody>
                  <a:tcPr marL="6002" marR="6002" marT="6002" marB="0" anchor="b">
                    <a:lnL>
                      <a:noFill/>
                    </a:lnL>
                    <a:lnR>
                      <a:noFill/>
                    </a:lnR>
                    <a:lnT>
                      <a:noFill/>
                    </a:lnT>
                    <a:lnB>
                      <a:noFill/>
                    </a:lnB>
                    <a:solidFill>
                      <a:srgbClr val="FFFFFF"/>
                    </a:solidFill>
                  </a:tcPr>
                </a:tc>
                <a:extLst>
                  <a:ext uri="{0D108BD9-81ED-4DB2-BD59-A6C34878D82A}">
                    <a16:rowId xmlns:a16="http://schemas.microsoft.com/office/drawing/2014/main" val="1147706829"/>
                  </a:ext>
                </a:extLst>
              </a:tr>
              <a:tr h="126043">
                <a:tc>
                  <a:txBody>
                    <a:bodyPr/>
                    <a:lstStyle/>
                    <a:p>
                      <a:pPr algn="l" fontAlgn="b"/>
                      <a:r>
                        <a:rPr lang="pt-BR" sz="1100" b="0" i="0" u="none" strike="noStrike">
                          <a:solidFill>
                            <a:srgbClr val="000000"/>
                          </a:solidFill>
                          <a:effectLst/>
                          <a:highlight>
                            <a:srgbClr val="FFFFFF"/>
                          </a:highlight>
                          <a:latin typeface="Calibri" panose="020F0502020204030204" pitchFamily="34" charset="0"/>
                        </a:rPr>
                        <a:t>CC 00000098-8 CAIXA ECONOMICA</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highlight>
                            <a:srgbClr val="FFFFFF"/>
                          </a:highlight>
                          <a:latin typeface="Calibri" panose="020F0502020204030204" pitchFamily="34" charset="0"/>
                        </a:rPr>
                        <a:t>R$ 0,00</a:t>
                      </a:r>
                    </a:p>
                  </a:txBody>
                  <a:tcPr marL="6002" marR="6002" marT="6002" marB="0" anchor="b">
                    <a:lnL>
                      <a:noFill/>
                    </a:lnL>
                    <a:lnR>
                      <a:noFill/>
                    </a:lnR>
                    <a:lnT>
                      <a:noFill/>
                    </a:lnT>
                    <a:lnB>
                      <a:noFill/>
                    </a:lnB>
                    <a:solidFill>
                      <a:srgbClr val="FFFFFF"/>
                    </a:solidFill>
                  </a:tcPr>
                </a:tc>
                <a:extLst>
                  <a:ext uri="{0D108BD9-81ED-4DB2-BD59-A6C34878D82A}">
                    <a16:rowId xmlns:a16="http://schemas.microsoft.com/office/drawing/2014/main" val="4164794593"/>
                  </a:ext>
                </a:extLst>
              </a:tr>
              <a:tr h="126043">
                <a:tc>
                  <a:txBody>
                    <a:bodyPr/>
                    <a:lstStyle/>
                    <a:p>
                      <a:pPr algn="l" fontAlgn="b"/>
                      <a:r>
                        <a:rPr lang="pt-BR" sz="1100" b="0" i="0" u="none" strike="noStrike" dirty="0">
                          <a:solidFill>
                            <a:srgbClr val="000000"/>
                          </a:solidFill>
                          <a:effectLst/>
                          <a:highlight>
                            <a:srgbClr val="FFFFFF"/>
                          </a:highlight>
                          <a:latin typeface="Calibri" panose="020F0502020204030204" pitchFamily="34" charset="0"/>
                        </a:rPr>
                        <a:t>CC 290000974 - BANCO SANTANDER</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highlight>
                            <a:srgbClr val="FFFFFF"/>
                          </a:highlight>
                          <a:latin typeface="Calibri" panose="020F0502020204030204" pitchFamily="34" charset="0"/>
                        </a:rPr>
                        <a:t>R$ 0,00</a:t>
                      </a:r>
                    </a:p>
                  </a:txBody>
                  <a:tcPr marL="6002" marR="6002" marT="6002" marB="0" anchor="b">
                    <a:lnL>
                      <a:noFill/>
                    </a:lnL>
                    <a:lnR>
                      <a:noFill/>
                    </a:lnR>
                    <a:lnT>
                      <a:noFill/>
                    </a:lnT>
                    <a:lnB>
                      <a:noFill/>
                    </a:lnB>
                    <a:solidFill>
                      <a:srgbClr val="FFFFFF"/>
                    </a:solidFill>
                  </a:tcPr>
                </a:tc>
                <a:extLst>
                  <a:ext uri="{0D108BD9-81ED-4DB2-BD59-A6C34878D82A}">
                    <a16:rowId xmlns:a16="http://schemas.microsoft.com/office/drawing/2014/main" val="2291793205"/>
                  </a:ext>
                </a:extLst>
              </a:tr>
              <a:tr h="126043">
                <a:tc>
                  <a:txBody>
                    <a:bodyPr/>
                    <a:lstStyle/>
                    <a:p>
                      <a:pPr algn="l" fontAlgn="b"/>
                      <a:r>
                        <a:rPr lang="pt-BR" sz="1100" b="0" i="0" u="none" strike="noStrike">
                          <a:solidFill>
                            <a:srgbClr val="000000"/>
                          </a:solidFill>
                          <a:effectLst/>
                          <a:highlight>
                            <a:srgbClr val="FFFFFF"/>
                          </a:highlight>
                          <a:latin typeface="Calibri" panose="020F0502020204030204" pitchFamily="34" charset="0"/>
                        </a:rPr>
                        <a:t>CC 290000981 - BANCO SANTANDER</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Arial" panose="020B060402020202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highlight>
                            <a:srgbClr val="FFFFFF"/>
                          </a:highlight>
                          <a:latin typeface="Calibri" panose="020F0502020204030204" pitchFamily="34" charset="0"/>
                        </a:rPr>
                        <a:t>R$ 6.838,81</a:t>
                      </a:r>
                    </a:p>
                  </a:txBody>
                  <a:tcPr marL="6002" marR="6002" marT="6002" marB="0" anchor="b">
                    <a:lnL>
                      <a:noFill/>
                    </a:lnL>
                    <a:lnR>
                      <a:noFill/>
                    </a:lnR>
                    <a:lnT>
                      <a:noFill/>
                    </a:lnT>
                    <a:lnB>
                      <a:noFill/>
                    </a:lnB>
                    <a:solidFill>
                      <a:srgbClr val="FFFFFF"/>
                    </a:solidFill>
                  </a:tcPr>
                </a:tc>
                <a:extLst>
                  <a:ext uri="{0D108BD9-81ED-4DB2-BD59-A6C34878D82A}">
                    <a16:rowId xmlns:a16="http://schemas.microsoft.com/office/drawing/2014/main" val="1573057698"/>
                  </a:ext>
                </a:extLst>
              </a:tr>
              <a:tr h="126043">
                <a:tc>
                  <a:txBody>
                    <a:bodyPr/>
                    <a:lstStyle/>
                    <a:p>
                      <a:pPr algn="l" fontAlgn="b"/>
                      <a:r>
                        <a:rPr lang="pt-BR" sz="1100" b="0" i="0" u="none" strike="noStrike">
                          <a:solidFill>
                            <a:srgbClr val="000000"/>
                          </a:solidFill>
                          <a:effectLst/>
                          <a:highlight>
                            <a:srgbClr val="FFFFFF"/>
                          </a:highlight>
                          <a:latin typeface="Calibri" panose="020F0502020204030204" pitchFamily="34" charset="0"/>
                        </a:rPr>
                        <a:t>CC 90002-7 - BANCO ITAÚ</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highlight>
                            <a:srgbClr val="FFFFFF"/>
                          </a:highlight>
                          <a:latin typeface="Arial" panose="020B0604020202020204" pitchFamily="34" charset="0"/>
                        </a:rPr>
                        <a:t>0,001%</a:t>
                      </a:r>
                    </a:p>
                  </a:txBody>
                  <a:tcPr marL="6002" marR="6002" marT="6002" marB="0" anchor="b">
                    <a:lnL>
                      <a:noFill/>
                    </a:lnL>
                    <a:lnR>
                      <a:noFill/>
                    </a:lnR>
                    <a:lnT>
                      <a:noFill/>
                    </a:lnT>
                    <a:lnB>
                      <a:noFill/>
                    </a:lnB>
                    <a:solidFill>
                      <a:srgbClr val="FFFFFF"/>
                    </a:solidFill>
                  </a:tcPr>
                </a:tc>
                <a:tc>
                  <a:txBody>
                    <a:bodyPr/>
                    <a:lstStyle/>
                    <a:p>
                      <a:pPr algn="l" fontAlgn="b"/>
                      <a:r>
                        <a:rPr lang="pt-BR" sz="1100" b="0" i="0" u="none" strike="noStrike">
                          <a:solidFill>
                            <a:srgbClr val="000000"/>
                          </a:solidFill>
                          <a:effectLst/>
                          <a:highlight>
                            <a:srgbClr val="FFFFFF"/>
                          </a:highlight>
                          <a:latin typeface="Calibri" panose="020F0502020204030204" pitchFamily="34" charset="0"/>
                        </a:rPr>
                        <a:t> </a:t>
                      </a:r>
                    </a:p>
                  </a:txBody>
                  <a:tcPr marL="6002" marR="6002" marT="6002" marB="0" anchor="b">
                    <a:lnL>
                      <a:noFill/>
                    </a:lnL>
                    <a:lnR>
                      <a:noFill/>
                    </a:lnR>
                    <a:lnT>
                      <a:noFill/>
                    </a:lnT>
                    <a:lnB>
                      <a:noFill/>
                    </a:lnB>
                    <a:solidFill>
                      <a:srgbClr val="FFFFFF"/>
                    </a:solidFill>
                  </a:tcPr>
                </a:tc>
                <a:tc>
                  <a:txBody>
                    <a:bodyPr/>
                    <a:lstStyle/>
                    <a:p>
                      <a:pPr algn="r" fontAlgn="b"/>
                      <a:r>
                        <a:rPr lang="pt-BR" sz="1100" b="0" i="0" u="none" strike="noStrike">
                          <a:solidFill>
                            <a:srgbClr val="000000"/>
                          </a:solidFill>
                          <a:effectLst/>
                          <a:highlight>
                            <a:srgbClr val="FFFFFF"/>
                          </a:highlight>
                          <a:latin typeface="Calibri" panose="020F0502020204030204" pitchFamily="34" charset="0"/>
                        </a:rPr>
                        <a:t>R$ 0,00</a:t>
                      </a:r>
                    </a:p>
                  </a:txBody>
                  <a:tcPr marL="6002" marR="6002" marT="6002" marB="0" anchor="b">
                    <a:lnL>
                      <a:noFill/>
                    </a:lnL>
                    <a:lnR>
                      <a:noFill/>
                    </a:lnR>
                    <a:lnT>
                      <a:noFill/>
                    </a:lnT>
                    <a:lnB>
                      <a:noFill/>
                    </a:lnB>
                    <a:solidFill>
                      <a:srgbClr val="FFFFFF"/>
                    </a:solidFill>
                  </a:tcPr>
                </a:tc>
                <a:extLst>
                  <a:ext uri="{0D108BD9-81ED-4DB2-BD59-A6C34878D82A}">
                    <a16:rowId xmlns:a16="http://schemas.microsoft.com/office/drawing/2014/main" val="3250809583"/>
                  </a:ext>
                </a:extLst>
              </a:tr>
              <a:tr h="126043">
                <a:tc>
                  <a:txBody>
                    <a:bodyPr/>
                    <a:lstStyle/>
                    <a:p>
                      <a:pPr algn="l" fontAlgn="b"/>
                      <a:r>
                        <a:rPr lang="pt-BR" sz="1100" b="1" i="0" u="none" strike="noStrike">
                          <a:solidFill>
                            <a:srgbClr val="FFFFFF"/>
                          </a:solidFill>
                          <a:effectLst/>
                          <a:highlight>
                            <a:srgbClr val="366092"/>
                          </a:highlight>
                          <a:latin typeface="Calibri" panose="020F0502020204030204" pitchFamily="34" charset="0"/>
                        </a:rPr>
                        <a:t>Saldo Conta Corrente</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highlight>
                            <a:srgbClr val="366092"/>
                          </a:highlight>
                          <a:latin typeface="Calibri" panose="020F0502020204030204" pitchFamily="34" charset="0"/>
                        </a:rPr>
                        <a:t>R$ 6.838,81</a:t>
                      </a:r>
                    </a:p>
                  </a:txBody>
                  <a:tcPr marL="6002" marR="6002" marT="6002" marB="0" anchor="b">
                    <a:lnL>
                      <a:noFill/>
                    </a:lnL>
                    <a:lnR>
                      <a:noFill/>
                    </a:lnR>
                    <a:lnT>
                      <a:noFill/>
                    </a:lnT>
                    <a:lnB>
                      <a:noFill/>
                    </a:lnB>
                    <a:solidFill>
                      <a:srgbClr val="366092"/>
                    </a:solidFill>
                  </a:tcPr>
                </a:tc>
                <a:extLst>
                  <a:ext uri="{0D108BD9-81ED-4DB2-BD59-A6C34878D82A}">
                    <a16:rowId xmlns:a16="http://schemas.microsoft.com/office/drawing/2014/main" val="1571497289"/>
                  </a:ext>
                </a:extLst>
              </a:tr>
              <a:tr h="126043">
                <a:tc>
                  <a:txBody>
                    <a:bodyPr/>
                    <a:lstStyle/>
                    <a:p>
                      <a:pPr algn="l" fontAlgn="b"/>
                      <a:r>
                        <a:rPr lang="pt-BR" sz="1100" b="1" i="0" u="none" strike="noStrike">
                          <a:solidFill>
                            <a:srgbClr val="FFFFFF"/>
                          </a:solidFill>
                          <a:effectLst/>
                          <a:highlight>
                            <a:srgbClr val="366092"/>
                          </a:highlight>
                          <a:latin typeface="Calibri" panose="020F0502020204030204" pitchFamily="34" charset="0"/>
                        </a:rPr>
                        <a:t>TOTAL FUNDO PREVIDENCIÁRIO</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r" fontAlgn="b"/>
                      <a:r>
                        <a:rPr lang="pt-BR" sz="1100" b="1" i="0" u="none" strike="noStrike">
                          <a:solidFill>
                            <a:srgbClr val="FFFFFF"/>
                          </a:solidFill>
                          <a:effectLst/>
                          <a:highlight>
                            <a:srgbClr val="366092"/>
                          </a:highlight>
                          <a:latin typeface="Calibri" panose="020F0502020204030204" pitchFamily="34" charset="0"/>
                        </a:rPr>
                        <a:t>100,00%</a:t>
                      </a:r>
                    </a:p>
                  </a:txBody>
                  <a:tcPr marL="6002" marR="6002" marT="6002" marB="0" anchor="b">
                    <a:lnL>
                      <a:noFill/>
                    </a:lnL>
                    <a:lnR>
                      <a:noFill/>
                    </a:lnR>
                    <a:lnT>
                      <a:noFill/>
                    </a:lnT>
                    <a:lnB>
                      <a:noFill/>
                    </a:lnB>
                    <a:solidFill>
                      <a:srgbClr val="366092"/>
                    </a:solidFill>
                  </a:tcPr>
                </a:tc>
                <a:tc>
                  <a:txBody>
                    <a:bodyPr/>
                    <a:lstStyle/>
                    <a:p>
                      <a:pPr algn="l" fontAlgn="b"/>
                      <a:r>
                        <a:rPr lang="pt-BR" sz="1100" b="1" i="0" u="none" strike="noStrike">
                          <a:solidFill>
                            <a:srgbClr val="FFFFFF"/>
                          </a:solidFill>
                          <a:effectLst/>
                          <a:highlight>
                            <a:srgbClr val="366092"/>
                          </a:highlight>
                          <a:latin typeface="Calibri" panose="020F0502020204030204" pitchFamily="34" charset="0"/>
                        </a:rPr>
                        <a:t> </a:t>
                      </a:r>
                    </a:p>
                  </a:txBody>
                  <a:tcPr marL="6002" marR="6002" marT="6002" marB="0" anchor="b">
                    <a:lnL>
                      <a:noFill/>
                    </a:lnL>
                    <a:lnR>
                      <a:noFill/>
                    </a:lnR>
                    <a:lnT>
                      <a:noFill/>
                    </a:lnT>
                    <a:lnB>
                      <a:noFill/>
                    </a:lnB>
                    <a:solidFill>
                      <a:srgbClr val="366092"/>
                    </a:solidFill>
                  </a:tcPr>
                </a:tc>
                <a:tc>
                  <a:txBody>
                    <a:bodyPr/>
                    <a:lstStyle/>
                    <a:p>
                      <a:pPr algn="r" fontAlgn="b"/>
                      <a:r>
                        <a:rPr lang="pt-BR" sz="1100" b="1" i="0" u="none" strike="noStrike" dirty="0">
                          <a:solidFill>
                            <a:srgbClr val="FFFFFF"/>
                          </a:solidFill>
                          <a:effectLst/>
                          <a:highlight>
                            <a:srgbClr val="366092"/>
                          </a:highlight>
                          <a:latin typeface="Calibri" panose="020F0502020204030204" pitchFamily="34" charset="0"/>
                        </a:rPr>
                        <a:t>R$ 808.871.882,05</a:t>
                      </a:r>
                    </a:p>
                  </a:txBody>
                  <a:tcPr marL="6002" marR="6002" marT="6002" marB="0" anchor="b">
                    <a:lnL>
                      <a:noFill/>
                    </a:lnL>
                    <a:lnR>
                      <a:noFill/>
                    </a:lnR>
                    <a:lnT>
                      <a:noFill/>
                    </a:lnT>
                    <a:lnB>
                      <a:noFill/>
                    </a:lnB>
                    <a:solidFill>
                      <a:srgbClr val="366092"/>
                    </a:solidFill>
                  </a:tcPr>
                </a:tc>
                <a:extLst>
                  <a:ext uri="{0D108BD9-81ED-4DB2-BD59-A6C34878D82A}">
                    <a16:rowId xmlns:a16="http://schemas.microsoft.com/office/drawing/2014/main" val="599185336"/>
                  </a:ext>
                </a:extLst>
              </a:tr>
            </a:tbl>
          </a:graphicData>
        </a:graphic>
      </p:graphicFrame>
      <p:sp>
        <p:nvSpPr>
          <p:cNvPr id="2" name="CaixaDeTexto 1">
            <a:extLst>
              <a:ext uri="{FF2B5EF4-FFF2-40B4-BE49-F238E27FC236}">
                <a16:creationId xmlns:a16="http://schemas.microsoft.com/office/drawing/2014/main" id="{FA4F11EA-1C7F-11BF-B46F-17122E6112AE}"/>
              </a:ext>
            </a:extLst>
          </p:cNvPr>
          <p:cNvSpPr txBox="1"/>
          <p:nvPr/>
        </p:nvSpPr>
        <p:spPr>
          <a:xfrm>
            <a:off x="1026366" y="3059668"/>
            <a:ext cx="5111327" cy="369332"/>
          </a:xfrm>
          <a:prstGeom prst="rect">
            <a:avLst/>
          </a:prstGeom>
          <a:noFill/>
        </p:spPr>
        <p:txBody>
          <a:bodyPr wrap="square" rtlCol="0">
            <a:spAutoFit/>
          </a:bodyPr>
          <a:lstStyle>
            <a:defPPr>
              <a:defRPr lang="pt-BR"/>
            </a:defPPr>
            <a:lvl1pPr>
              <a:defRPr b="1" u="sng">
                <a:solidFill>
                  <a:schemeClr val="accent1">
                    <a:lumMod val="75000"/>
                  </a:schemeClr>
                </a:solidFill>
              </a:defRPr>
            </a:lvl1pPr>
          </a:lstStyle>
          <a:p>
            <a:r>
              <a:rPr lang="pt-BR" dirty="0"/>
              <a:t>DISTRIBUIÇÃO POR INSTITUIÇÃO FINANCEIRA</a:t>
            </a:r>
          </a:p>
        </p:txBody>
      </p:sp>
      <p:sp>
        <p:nvSpPr>
          <p:cNvPr id="4" name="CaixaDeTexto 3">
            <a:extLst>
              <a:ext uri="{FF2B5EF4-FFF2-40B4-BE49-F238E27FC236}">
                <a16:creationId xmlns:a16="http://schemas.microsoft.com/office/drawing/2014/main" id="{B70F67D9-72AA-DFED-2CD0-1E42CC76F3A7}"/>
              </a:ext>
            </a:extLst>
          </p:cNvPr>
          <p:cNvSpPr txBox="1"/>
          <p:nvPr/>
        </p:nvSpPr>
        <p:spPr>
          <a:xfrm>
            <a:off x="388452" y="3575457"/>
            <a:ext cx="11167444" cy="1200329"/>
          </a:xfrm>
          <a:prstGeom prst="rect">
            <a:avLst/>
          </a:prstGeom>
          <a:noFill/>
        </p:spPr>
        <p:txBody>
          <a:bodyPr wrap="square" rtlCol="0">
            <a:spAutoFit/>
          </a:bodyPr>
          <a:lstStyle/>
          <a:p>
            <a:pPr algn="just"/>
            <a:r>
              <a:rPr lang="pt-BR" dirty="0"/>
              <a:t>Conforme demonstrado na</a:t>
            </a:r>
            <a:r>
              <a:rPr lang="pt-BR" b="1" dirty="0"/>
              <a:t> Tabela 2</a:t>
            </a:r>
            <a:r>
              <a:rPr lang="pt-BR" dirty="0"/>
              <a:t>, a seguir,</a:t>
            </a:r>
            <a:r>
              <a:rPr lang="pt-BR" b="1" dirty="0"/>
              <a:t> </a:t>
            </a:r>
            <a:r>
              <a:rPr lang="pt-BR" dirty="0"/>
              <a:t> os recursos do Fundo Previdenciário Capitalizado estão distribuídos entre oito instituições administradoras de recursos, das quais três são também gestoras de recursos. A maior participação na carteira é do Banco do Brasil com 40,21% dos recursos, seguido pelo Tesouro Nacional com 28,92% considerando as compras de Títulos Públicos Federais. </a:t>
            </a:r>
            <a:endParaRPr lang="pt-BR" b="1" dirty="0"/>
          </a:p>
        </p:txBody>
      </p:sp>
      <p:sp>
        <p:nvSpPr>
          <p:cNvPr id="5" name="Retângulo 4">
            <a:extLst>
              <a:ext uri="{FF2B5EF4-FFF2-40B4-BE49-F238E27FC236}">
                <a16:creationId xmlns:a16="http://schemas.microsoft.com/office/drawing/2014/main" id="{145D2F69-A8C2-28F5-0C22-CAAC23B6E7C4}"/>
              </a:ext>
            </a:extLst>
          </p:cNvPr>
          <p:cNvSpPr/>
          <p:nvPr/>
        </p:nvSpPr>
        <p:spPr>
          <a:xfrm>
            <a:off x="388453" y="3031435"/>
            <a:ext cx="490331" cy="3975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a:t>
            </a:r>
          </a:p>
        </p:txBody>
      </p:sp>
    </p:spTree>
    <p:extLst>
      <p:ext uri="{BB962C8B-B14F-4D97-AF65-F5344CB8AC3E}">
        <p14:creationId xmlns:p14="http://schemas.microsoft.com/office/powerpoint/2010/main" val="223022220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3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6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7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8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9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0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23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24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25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8072</TotalTime>
  <Words>7287</Words>
  <Application>Microsoft Office PowerPoint</Application>
  <PresentationFormat>Widescreen</PresentationFormat>
  <Paragraphs>1968</Paragraphs>
  <Slides>44</Slides>
  <Notes>3</Notes>
  <HiddenSlides>0</HiddenSlides>
  <MMClips>0</MMClips>
  <ScaleCrop>false</ScaleCrop>
  <HeadingPairs>
    <vt:vector size="6" baseType="variant">
      <vt:variant>
        <vt:lpstr>Fontes usadas</vt:lpstr>
      </vt:variant>
      <vt:variant>
        <vt:i4>3</vt:i4>
      </vt:variant>
      <vt:variant>
        <vt:lpstr>Tema</vt:lpstr>
      </vt:variant>
      <vt:variant>
        <vt:i4>23</vt:i4>
      </vt:variant>
      <vt:variant>
        <vt:lpstr>Títulos de slides</vt:lpstr>
      </vt:variant>
      <vt:variant>
        <vt:i4>44</vt:i4>
      </vt:variant>
    </vt:vector>
  </HeadingPairs>
  <TitlesOfParts>
    <vt:vector size="70" baseType="lpstr">
      <vt:lpstr>Arial</vt:lpstr>
      <vt:lpstr>Calibri</vt:lpstr>
      <vt:lpstr>Verdana</vt:lpstr>
      <vt:lpstr>Tema do Office</vt:lpstr>
      <vt:lpstr>2_Tema do Office</vt:lpstr>
      <vt:lpstr>3_Tema do Office</vt:lpstr>
      <vt:lpstr>4_Tema do Office</vt:lpstr>
      <vt:lpstr>5_Tema do Office</vt:lpstr>
      <vt:lpstr>6_Tema do Office</vt:lpstr>
      <vt:lpstr>7_Tema do Office</vt:lpstr>
      <vt:lpstr>8_Tema do Office</vt:lpstr>
      <vt:lpstr>9_Tema do Office</vt:lpstr>
      <vt:lpstr>10_Tema do Office</vt:lpstr>
      <vt:lpstr>11_Tema do Office</vt:lpstr>
      <vt:lpstr>12_Tema do Office</vt:lpstr>
      <vt:lpstr>13_Tema do Office</vt:lpstr>
      <vt:lpstr>15_Tema do Office</vt:lpstr>
      <vt:lpstr>16_Tema do Office</vt:lpstr>
      <vt:lpstr>17_Tema do Office</vt:lpstr>
      <vt:lpstr>18_Tema do Office</vt:lpstr>
      <vt:lpstr>19_Tema do Office</vt:lpstr>
      <vt:lpstr>20_Tema do Office</vt:lpstr>
      <vt:lpstr>21_Tema do Office</vt:lpstr>
      <vt:lpstr>23_Tema do Office</vt:lpstr>
      <vt:lpstr>24_Tema do Office</vt:lpstr>
      <vt:lpstr>25_Tema do Office</vt:lpstr>
      <vt:lpstr>RELATÓRIO DE INVESTIMENTOS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Cenário</vt:lpstr>
      <vt:lpstr>Internacional</vt:lpstr>
      <vt:lpstr>Brasil</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RELATÓRIO DE INVESTIEMNTOS</dc:title>
  <dc:creator>ANDRESON CARLOS GOMES DE OLIVEIRA</dc:creator>
  <cp:lastModifiedBy>Gerência de Investimentos</cp:lastModifiedBy>
  <cp:revision>255</cp:revision>
  <dcterms:created xsi:type="dcterms:W3CDTF">2021-06-08T00:47:57Z</dcterms:created>
  <dcterms:modified xsi:type="dcterms:W3CDTF">2024-07-19T12:30:45Z</dcterms:modified>
</cp:coreProperties>
</file>